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2"/>
  </p:notesMasterIdLst>
  <p:sldIdLst>
    <p:sldId id="293" r:id="rId6"/>
    <p:sldId id="304" r:id="rId7"/>
    <p:sldId id="306" r:id="rId8"/>
    <p:sldId id="308" r:id="rId9"/>
    <p:sldId id="313" r:id="rId10"/>
    <p:sldId id="314" r:id="rId11"/>
    <p:sldId id="307" r:id="rId12"/>
    <p:sldId id="301" r:id="rId13"/>
    <p:sldId id="312" r:id="rId14"/>
    <p:sldId id="290" r:id="rId15"/>
    <p:sldId id="310" r:id="rId16"/>
    <p:sldId id="311" r:id="rId17"/>
    <p:sldId id="315" r:id="rId18"/>
    <p:sldId id="316" r:id="rId19"/>
    <p:sldId id="317" r:id="rId20"/>
    <p:sldId id="29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2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ryn Neilson" userId="6ac60131-c2a0-491c-a9da-28492139c498" providerId="ADAL" clId="{E47E1CCC-41A9-4089-92FD-ACBE911E060E}"/>
    <pc:docChg chg="modSld">
      <pc:chgData name="Kathryn Neilson" userId="6ac60131-c2a0-491c-a9da-28492139c498" providerId="ADAL" clId="{E47E1CCC-41A9-4089-92FD-ACBE911E060E}" dt="2023-08-04T12:48:05.778" v="5" actId="20577"/>
      <pc:docMkLst>
        <pc:docMk/>
      </pc:docMkLst>
      <pc:sldChg chg="modSp mod">
        <pc:chgData name="Kathryn Neilson" userId="6ac60131-c2a0-491c-a9da-28492139c498" providerId="ADAL" clId="{E47E1CCC-41A9-4089-92FD-ACBE911E060E}" dt="2023-08-04T12:48:05.778" v="5" actId="20577"/>
        <pc:sldMkLst>
          <pc:docMk/>
          <pc:sldMk cId="1723405182" sldId="314"/>
        </pc:sldMkLst>
        <pc:spChg chg="mod">
          <ac:chgData name="Kathryn Neilson" userId="6ac60131-c2a0-491c-a9da-28492139c498" providerId="ADAL" clId="{E47E1CCC-41A9-4089-92FD-ACBE911E060E}" dt="2023-08-04T12:48:05.778" v="5" actId="20577"/>
          <ac:spMkLst>
            <pc:docMk/>
            <pc:sldMk cId="1723405182" sldId="314"/>
            <ac:spMk id="9" creationId="{D83587D0-057A-1F0F-FAA7-42D7868F22B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2EF952-2313-441B-9208-F3C8C4954BCF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3AC9E44-89E2-459F-B97F-872E21BCDDBA}">
      <dgm:prSet phldrT="[Text]"/>
      <dgm:spPr>
        <a:solidFill>
          <a:schemeClr val="bg1"/>
        </a:solidFill>
      </dgm:spPr>
      <dgm:t>
        <a:bodyPr/>
        <a:lstStyle/>
        <a:p>
          <a:r>
            <a:rPr lang="en-GB" dirty="0">
              <a:solidFill>
                <a:srgbClr val="002060"/>
              </a:solidFill>
            </a:rPr>
            <a:t>MNTB</a:t>
          </a:r>
        </a:p>
      </dgm:t>
    </dgm:pt>
    <dgm:pt modelId="{E5F026BD-1026-4395-8A4A-EC5AADCBAC1E}" type="parTrans" cxnId="{AAA83A22-1972-4F4F-9203-D08177E618A1}">
      <dgm:prSet/>
      <dgm:spPr/>
      <dgm:t>
        <a:bodyPr/>
        <a:lstStyle/>
        <a:p>
          <a:endParaRPr lang="en-GB"/>
        </a:p>
      </dgm:t>
    </dgm:pt>
    <dgm:pt modelId="{28A22F2A-145F-4698-A50E-045FC7CA20E0}" type="sibTrans" cxnId="{AAA83A22-1972-4F4F-9203-D08177E618A1}">
      <dgm:prSet/>
      <dgm:spPr/>
      <dgm:t>
        <a:bodyPr/>
        <a:lstStyle/>
        <a:p>
          <a:endParaRPr lang="en-GB"/>
        </a:p>
      </dgm:t>
    </dgm:pt>
    <dgm:pt modelId="{D4BECFF2-F286-4077-800E-BD42E1F0DA94}">
      <dgm:prSet phldrT="[Text]" custT="1"/>
      <dgm:spPr>
        <a:solidFill>
          <a:srgbClr val="002060"/>
        </a:solidFill>
      </dgm:spPr>
      <dgm:t>
        <a:bodyPr/>
        <a:lstStyle/>
        <a:p>
          <a:pPr algn="ctr">
            <a:buNone/>
          </a:pPr>
          <a:endParaRPr lang="en-GB" sz="1350" b="1" kern="1200" dirty="0"/>
        </a:p>
      </dgm:t>
    </dgm:pt>
    <dgm:pt modelId="{B36F82BF-56D1-4957-988A-7BF4C30D3880}" type="parTrans" cxnId="{2AF25628-518F-49D3-933B-E745B5938F8A}">
      <dgm:prSet/>
      <dgm:spPr/>
      <dgm:t>
        <a:bodyPr/>
        <a:lstStyle/>
        <a:p>
          <a:endParaRPr lang="en-GB"/>
        </a:p>
      </dgm:t>
    </dgm:pt>
    <dgm:pt modelId="{062DDEBB-30A3-4849-99DC-00458D102DC7}" type="sibTrans" cxnId="{2AF25628-518F-49D3-933B-E745B5938F8A}">
      <dgm:prSet/>
      <dgm:spPr/>
      <dgm:t>
        <a:bodyPr/>
        <a:lstStyle/>
        <a:p>
          <a:endParaRPr lang="en-GB"/>
        </a:p>
      </dgm:t>
    </dgm:pt>
    <dgm:pt modelId="{35DF4E89-BA1C-4F3B-9279-1BD534FC2F99}">
      <dgm:prSet phldrT="[Text]" custT="1"/>
      <dgm:spPr>
        <a:solidFill>
          <a:srgbClr val="002060"/>
        </a:solidFill>
      </dgm:spPr>
      <dgm:t>
        <a:bodyPr/>
        <a:lstStyle/>
        <a:p>
          <a:r>
            <a:rPr lang="en-GB" sz="1400" b="1" dirty="0"/>
            <a:t>Education</a:t>
          </a:r>
        </a:p>
      </dgm:t>
    </dgm:pt>
    <dgm:pt modelId="{56CE3882-D2AC-40C8-9854-3767C6E23D6D}" type="parTrans" cxnId="{BB8A9456-72BA-4100-9F35-6D43046DDAD4}">
      <dgm:prSet/>
      <dgm:spPr/>
      <dgm:t>
        <a:bodyPr/>
        <a:lstStyle/>
        <a:p>
          <a:endParaRPr lang="en-GB"/>
        </a:p>
      </dgm:t>
    </dgm:pt>
    <dgm:pt modelId="{96FDF48B-5B13-49A2-B002-5E8A14CB3F13}" type="sibTrans" cxnId="{BB8A9456-72BA-4100-9F35-6D43046DDAD4}">
      <dgm:prSet/>
      <dgm:spPr/>
      <dgm:t>
        <a:bodyPr/>
        <a:lstStyle/>
        <a:p>
          <a:endParaRPr lang="en-GB"/>
        </a:p>
      </dgm:t>
    </dgm:pt>
    <dgm:pt modelId="{D4466F86-4E6F-4656-821D-CA21309A1913}">
      <dgm:prSet phldrT="[Text]" custT="1"/>
      <dgm:spPr>
        <a:solidFill>
          <a:srgbClr val="002060"/>
        </a:solidFill>
      </dgm:spPr>
      <dgm:t>
        <a:bodyPr/>
        <a:lstStyle/>
        <a:p>
          <a:pPr algn="ctr">
            <a:buNone/>
          </a:pPr>
          <a:r>
            <a:rPr lang="en-GB" sz="1400" b="1" dirty="0"/>
            <a:t>General public and industry stakeholders</a:t>
          </a:r>
        </a:p>
      </dgm:t>
    </dgm:pt>
    <dgm:pt modelId="{B9F7A13A-099C-482C-B02C-26F561234D3B}" type="parTrans" cxnId="{7B46450B-796A-4145-96D7-AAAAB0FC59B3}">
      <dgm:prSet/>
      <dgm:spPr/>
      <dgm:t>
        <a:bodyPr/>
        <a:lstStyle/>
        <a:p>
          <a:endParaRPr lang="en-GB"/>
        </a:p>
      </dgm:t>
    </dgm:pt>
    <dgm:pt modelId="{6D3CDB6B-0AA1-4EA1-8ADD-9B18B9685BD7}" type="sibTrans" cxnId="{7B46450B-796A-4145-96D7-AAAAB0FC59B3}">
      <dgm:prSet/>
      <dgm:spPr/>
      <dgm:t>
        <a:bodyPr/>
        <a:lstStyle/>
        <a:p>
          <a:endParaRPr lang="en-GB"/>
        </a:p>
      </dgm:t>
    </dgm:pt>
    <dgm:pt modelId="{64D3BF95-BEDB-4F6C-9335-A3749BB2AFEC}">
      <dgm:prSet phldrT="[Text]" custT="1"/>
      <dgm:spPr>
        <a:solidFill>
          <a:srgbClr val="002060"/>
        </a:solidFill>
      </dgm:spPr>
      <dgm:t>
        <a:bodyPr/>
        <a:lstStyle/>
        <a:p>
          <a:r>
            <a:rPr lang="en-GB" sz="1400" b="1" dirty="0"/>
            <a:t>Shipowners</a:t>
          </a:r>
        </a:p>
      </dgm:t>
    </dgm:pt>
    <dgm:pt modelId="{71629C95-5C0C-48F8-90D7-B126D2D80F39}" type="parTrans" cxnId="{2C337A13-41DD-4A57-89F9-53CD3BAAE5BA}">
      <dgm:prSet/>
      <dgm:spPr/>
      <dgm:t>
        <a:bodyPr/>
        <a:lstStyle/>
        <a:p>
          <a:endParaRPr lang="en-GB"/>
        </a:p>
      </dgm:t>
    </dgm:pt>
    <dgm:pt modelId="{D3CF3AD3-EB59-4E47-A39C-46AD3B50AB8D}" type="sibTrans" cxnId="{2C337A13-41DD-4A57-89F9-53CD3BAAE5BA}">
      <dgm:prSet/>
      <dgm:spPr/>
      <dgm:t>
        <a:bodyPr/>
        <a:lstStyle/>
        <a:p>
          <a:endParaRPr lang="en-GB"/>
        </a:p>
      </dgm:t>
    </dgm:pt>
    <dgm:pt modelId="{0E2811A4-8C42-4A21-B46E-629EBAC8EC1C}" type="pres">
      <dgm:prSet presAssocID="{6B2EF952-2313-441B-9208-F3C8C4954BCF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9A34EB3-CF25-4CBC-A2F4-3D175CF06EF1}" type="pres">
      <dgm:prSet presAssocID="{63AC9E44-89E2-459F-B97F-872E21BCDDBA}" presName="centerShape" presStyleLbl="node0" presStyleIdx="0" presStyleCnt="1" custLinFactNeighborX="261"/>
      <dgm:spPr/>
    </dgm:pt>
    <dgm:pt modelId="{78A2BC93-AB51-4F64-AAC8-6DF1E1198E90}" type="pres">
      <dgm:prSet presAssocID="{D4BECFF2-F286-4077-800E-BD42E1F0DA94}" presName="node" presStyleLbl="node1" presStyleIdx="0" presStyleCnt="4">
        <dgm:presLayoutVars>
          <dgm:bulletEnabled val="1"/>
        </dgm:presLayoutVars>
      </dgm:prSet>
      <dgm:spPr/>
    </dgm:pt>
    <dgm:pt modelId="{748FE81D-B84B-4615-8CC5-E6AD9F9168AF}" type="pres">
      <dgm:prSet presAssocID="{D4BECFF2-F286-4077-800E-BD42E1F0DA94}" presName="dummy" presStyleCnt="0"/>
      <dgm:spPr/>
    </dgm:pt>
    <dgm:pt modelId="{5AA16EB2-ECCD-4350-8780-53D9ED261C9B}" type="pres">
      <dgm:prSet presAssocID="{062DDEBB-30A3-4849-99DC-00458D102DC7}" presName="sibTrans" presStyleLbl="sibTrans2D1" presStyleIdx="0" presStyleCnt="4"/>
      <dgm:spPr/>
    </dgm:pt>
    <dgm:pt modelId="{06D3D05D-E43D-4EB3-AA75-3FEB2FE933AD}" type="pres">
      <dgm:prSet presAssocID="{35DF4E89-BA1C-4F3B-9279-1BD534FC2F99}" presName="node" presStyleLbl="node1" presStyleIdx="1" presStyleCnt="4" custRadScaleRad="128649">
        <dgm:presLayoutVars>
          <dgm:bulletEnabled val="1"/>
        </dgm:presLayoutVars>
      </dgm:prSet>
      <dgm:spPr/>
    </dgm:pt>
    <dgm:pt modelId="{699F8E62-356D-42E0-896E-7A9DF4E0EFD6}" type="pres">
      <dgm:prSet presAssocID="{35DF4E89-BA1C-4F3B-9279-1BD534FC2F99}" presName="dummy" presStyleCnt="0"/>
      <dgm:spPr/>
    </dgm:pt>
    <dgm:pt modelId="{0839533C-4EB1-47EA-9845-836D1A79EBF2}" type="pres">
      <dgm:prSet presAssocID="{96FDF48B-5B13-49A2-B002-5E8A14CB3F13}" presName="sibTrans" presStyleLbl="sibTrans2D1" presStyleIdx="1" presStyleCnt="4"/>
      <dgm:spPr/>
    </dgm:pt>
    <dgm:pt modelId="{2E197148-C023-4754-AD78-E31D1768E099}" type="pres">
      <dgm:prSet presAssocID="{D4466F86-4E6F-4656-821D-CA21309A1913}" presName="node" presStyleLbl="node1" presStyleIdx="2" presStyleCnt="4" custRadScaleRad="100013" custRadScaleInc="-3120">
        <dgm:presLayoutVars>
          <dgm:bulletEnabled val="1"/>
        </dgm:presLayoutVars>
      </dgm:prSet>
      <dgm:spPr/>
    </dgm:pt>
    <dgm:pt modelId="{D45AC2D6-4BAD-4E07-9023-76F7EABC4209}" type="pres">
      <dgm:prSet presAssocID="{D4466F86-4E6F-4656-821D-CA21309A1913}" presName="dummy" presStyleCnt="0"/>
      <dgm:spPr/>
    </dgm:pt>
    <dgm:pt modelId="{482609CD-224E-4F20-BDEF-CAB50CB0404E}" type="pres">
      <dgm:prSet presAssocID="{6D3CDB6B-0AA1-4EA1-8ADD-9B18B9685BD7}" presName="sibTrans" presStyleLbl="sibTrans2D1" presStyleIdx="2" presStyleCnt="4"/>
      <dgm:spPr/>
    </dgm:pt>
    <dgm:pt modelId="{FA599493-EA3F-4A69-AB6C-AACFAAC0344B}" type="pres">
      <dgm:prSet presAssocID="{64D3BF95-BEDB-4F6C-9335-A3749BB2AFEC}" presName="node" presStyleLbl="node1" presStyleIdx="3" presStyleCnt="4" custRadScaleRad="129625" custRadScaleInc="-652">
        <dgm:presLayoutVars>
          <dgm:bulletEnabled val="1"/>
        </dgm:presLayoutVars>
      </dgm:prSet>
      <dgm:spPr/>
    </dgm:pt>
    <dgm:pt modelId="{58AC4B86-FF33-48C8-9056-7C8BB2EE7E9C}" type="pres">
      <dgm:prSet presAssocID="{64D3BF95-BEDB-4F6C-9335-A3749BB2AFEC}" presName="dummy" presStyleCnt="0"/>
      <dgm:spPr/>
    </dgm:pt>
    <dgm:pt modelId="{C522013A-B90D-43AA-8CAD-5EBE2481F0E7}" type="pres">
      <dgm:prSet presAssocID="{D3CF3AD3-EB59-4E47-A39C-46AD3B50AB8D}" presName="sibTrans" presStyleLbl="sibTrans2D1" presStyleIdx="3" presStyleCnt="4"/>
      <dgm:spPr/>
    </dgm:pt>
  </dgm:ptLst>
  <dgm:cxnLst>
    <dgm:cxn modelId="{7B46450B-796A-4145-96D7-AAAAB0FC59B3}" srcId="{63AC9E44-89E2-459F-B97F-872E21BCDDBA}" destId="{D4466F86-4E6F-4656-821D-CA21309A1913}" srcOrd="2" destOrd="0" parTransId="{B9F7A13A-099C-482C-B02C-26F561234D3B}" sibTransId="{6D3CDB6B-0AA1-4EA1-8ADD-9B18B9685BD7}"/>
    <dgm:cxn modelId="{29712B11-7047-4B6D-9C61-C85B59FA23F6}" type="presOf" srcId="{6D3CDB6B-0AA1-4EA1-8ADD-9B18B9685BD7}" destId="{482609CD-224E-4F20-BDEF-CAB50CB0404E}" srcOrd="0" destOrd="0" presId="urn:microsoft.com/office/officeart/2005/8/layout/radial6"/>
    <dgm:cxn modelId="{2C337A13-41DD-4A57-89F9-53CD3BAAE5BA}" srcId="{63AC9E44-89E2-459F-B97F-872E21BCDDBA}" destId="{64D3BF95-BEDB-4F6C-9335-A3749BB2AFEC}" srcOrd="3" destOrd="0" parTransId="{71629C95-5C0C-48F8-90D7-B126D2D80F39}" sibTransId="{D3CF3AD3-EB59-4E47-A39C-46AD3B50AB8D}"/>
    <dgm:cxn modelId="{AAA83A22-1972-4F4F-9203-D08177E618A1}" srcId="{6B2EF952-2313-441B-9208-F3C8C4954BCF}" destId="{63AC9E44-89E2-459F-B97F-872E21BCDDBA}" srcOrd="0" destOrd="0" parTransId="{E5F026BD-1026-4395-8A4A-EC5AADCBAC1E}" sibTransId="{28A22F2A-145F-4698-A50E-045FC7CA20E0}"/>
    <dgm:cxn modelId="{ADF89727-38FF-4CA1-BF80-8F2950E35FBC}" type="presOf" srcId="{D4BECFF2-F286-4077-800E-BD42E1F0DA94}" destId="{78A2BC93-AB51-4F64-AAC8-6DF1E1198E90}" srcOrd="0" destOrd="0" presId="urn:microsoft.com/office/officeart/2005/8/layout/radial6"/>
    <dgm:cxn modelId="{2AF25628-518F-49D3-933B-E745B5938F8A}" srcId="{63AC9E44-89E2-459F-B97F-872E21BCDDBA}" destId="{D4BECFF2-F286-4077-800E-BD42E1F0DA94}" srcOrd="0" destOrd="0" parTransId="{B36F82BF-56D1-4957-988A-7BF4C30D3880}" sibTransId="{062DDEBB-30A3-4849-99DC-00458D102DC7}"/>
    <dgm:cxn modelId="{3FD5E66F-65EE-404B-98DB-A20CEFA9735E}" type="presOf" srcId="{062DDEBB-30A3-4849-99DC-00458D102DC7}" destId="{5AA16EB2-ECCD-4350-8780-53D9ED261C9B}" srcOrd="0" destOrd="0" presId="urn:microsoft.com/office/officeart/2005/8/layout/radial6"/>
    <dgm:cxn modelId="{BB8A9456-72BA-4100-9F35-6D43046DDAD4}" srcId="{63AC9E44-89E2-459F-B97F-872E21BCDDBA}" destId="{35DF4E89-BA1C-4F3B-9279-1BD534FC2F99}" srcOrd="1" destOrd="0" parTransId="{56CE3882-D2AC-40C8-9854-3767C6E23D6D}" sibTransId="{96FDF48B-5B13-49A2-B002-5E8A14CB3F13}"/>
    <dgm:cxn modelId="{9659D979-8B93-4ED1-8A9A-DD245C0C1220}" type="presOf" srcId="{35DF4E89-BA1C-4F3B-9279-1BD534FC2F99}" destId="{06D3D05D-E43D-4EB3-AA75-3FEB2FE933AD}" srcOrd="0" destOrd="0" presId="urn:microsoft.com/office/officeart/2005/8/layout/radial6"/>
    <dgm:cxn modelId="{3F2C475A-9C61-4677-957B-270FC8F89C74}" type="presOf" srcId="{63AC9E44-89E2-459F-B97F-872E21BCDDBA}" destId="{D9A34EB3-CF25-4CBC-A2F4-3D175CF06EF1}" srcOrd="0" destOrd="0" presId="urn:microsoft.com/office/officeart/2005/8/layout/radial6"/>
    <dgm:cxn modelId="{F677117C-B64F-411D-B460-8234570BDEE6}" type="presOf" srcId="{64D3BF95-BEDB-4F6C-9335-A3749BB2AFEC}" destId="{FA599493-EA3F-4A69-AB6C-AACFAAC0344B}" srcOrd="0" destOrd="0" presId="urn:microsoft.com/office/officeart/2005/8/layout/radial6"/>
    <dgm:cxn modelId="{50AA458B-6CF2-4936-B957-ADE800BB7FAB}" type="presOf" srcId="{D3CF3AD3-EB59-4E47-A39C-46AD3B50AB8D}" destId="{C522013A-B90D-43AA-8CAD-5EBE2481F0E7}" srcOrd="0" destOrd="0" presId="urn:microsoft.com/office/officeart/2005/8/layout/radial6"/>
    <dgm:cxn modelId="{7BEF918E-F0DC-43FB-A1A0-5701B9E14EEA}" type="presOf" srcId="{D4466F86-4E6F-4656-821D-CA21309A1913}" destId="{2E197148-C023-4754-AD78-E31D1768E099}" srcOrd="0" destOrd="0" presId="urn:microsoft.com/office/officeart/2005/8/layout/radial6"/>
    <dgm:cxn modelId="{6023E499-DCA3-49D5-975D-6636DDEB3956}" type="presOf" srcId="{6B2EF952-2313-441B-9208-F3C8C4954BCF}" destId="{0E2811A4-8C42-4A21-B46E-629EBAC8EC1C}" srcOrd="0" destOrd="0" presId="urn:microsoft.com/office/officeart/2005/8/layout/radial6"/>
    <dgm:cxn modelId="{9BB110D4-6169-4FEA-ABC7-D6F0951D2675}" type="presOf" srcId="{96FDF48B-5B13-49A2-B002-5E8A14CB3F13}" destId="{0839533C-4EB1-47EA-9845-836D1A79EBF2}" srcOrd="0" destOrd="0" presId="urn:microsoft.com/office/officeart/2005/8/layout/radial6"/>
    <dgm:cxn modelId="{F3F9C691-49A4-4C36-904C-154FF89AAE67}" type="presParOf" srcId="{0E2811A4-8C42-4A21-B46E-629EBAC8EC1C}" destId="{D9A34EB3-CF25-4CBC-A2F4-3D175CF06EF1}" srcOrd="0" destOrd="0" presId="urn:microsoft.com/office/officeart/2005/8/layout/radial6"/>
    <dgm:cxn modelId="{713079BF-DA19-4814-AA21-363A887A86F6}" type="presParOf" srcId="{0E2811A4-8C42-4A21-B46E-629EBAC8EC1C}" destId="{78A2BC93-AB51-4F64-AAC8-6DF1E1198E90}" srcOrd="1" destOrd="0" presId="urn:microsoft.com/office/officeart/2005/8/layout/radial6"/>
    <dgm:cxn modelId="{106552E1-AE67-443C-8223-2901877F109A}" type="presParOf" srcId="{0E2811A4-8C42-4A21-B46E-629EBAC8EC1C}" destId="{748FE81D-B84B-4615-8CC5-E6AD9F9168AF}" srcOrd="2" destOrd="0" presId="urn:microsoft.com/office/officeart/2005/8/layout/radial6"/>
    <dgm:cxn modelId="{8000D27C-17A4-4C30-B744-A9F7421A24B6}" type="presParOf" srcId="{0E2811A4-8C42-4A21-B46E-629EBAC8EC1C}" destId="{5AA16EB2-ECCD-4350-8780-53D9ED261C9B}" srcOrd="3" destOrd="0" presId="urn:microsoft.com/office/officeart/2005/8/layout/radial6"/>
    <dgm:cxn modelId="{1BF29AF5-3AF3-4C5C-B09C-883544D6AA61}" type="presParOf" srcId="{0E2811A4-8C42-4A21-B46E-629EBAC8EC1C}" destId="{06D3D05D-E43D-4EB3-AA75-3FEB2FE933AD}" srcOrd="4" destOrd="0" presId="urn:microsoft.com/office/officeart/2005/8/layout/radial6"/>
    <dgm:cxn modelId="{45174877-7407-42FD-B78B-848F0948E5E5}" type="presParOf" srcId="{0E2811A4-8C42-4A21-B46E-629EBAC8EC1C}" destId="{699F8E62-356D-42E0-896E-7A9DF4E0EFD6}" srcOrd="5" destOrd="0" presId="urn:microsoft.com/office/officeart/2005/8/layout/radial6"/>
    <dgm:cxn modelId="{B9C78AC3-FAA6-41CE-8EE7-B73B5B1C2C3D}" type="presParOf" srcId="{0E2811A4-8C42-4A21-B46E-629EBAC8EC1C}" destId="{0839533C-4EB1-47EA-9845-836D1A79EBF2}" srcOrd="6" destOrd="0" presId="urn:microsoft.com/office/officeart/2005/8/layout/radial6"/>
    <dgm:cxn modelId="{3635C3B2-5DE3-47F7-8605-8B0AA6C47320}" type="presParOf" srcId="{0E2811A4-8C42-4A21-B46E-629EBAC8EC1C}" destId="{2E197148-C023-4754-AD78-E31D1768E099}" srcOrd="7" destOrd="0" presId="urn:microsoft.com/office/officeart/2005/8/layout/radial6"/>
    <dgm:cxn modelId="{C82097C8-DCED-4851-BF47-0A10ABA105AC}" type="presParOf" srcId="{0E2811A4-8C42-4A21-B46E-629EBAC8EC1C}" destId="{D45AC2D6-4BAD-4E07-9023-76F7EABC4209}" srcOrd="8" destOrd="0" presId="urn:microsoft.com/office/officeart/2005/8/layout/radial6"/>
    <dgm:cxn modelId="{9DF2E1F3-7310-4906-AD8A-4F7681DF39D3}" type="presParOf" srcId="{0E2811A4-8C42-4A21-B46E-629EBAC8EC1C}" destId="{482609CD-224E-4F20-BDEF-CAB50CB0404E}" srcOrd="9" destOrd="0" presId="urn:microsoft.com/office/officeart/2005/8/layout/radial6"/>
    <dgm:cxn modelId="{367B8296-B5B0-4215-9582-23620B815326}" type="presParOf" srcId="{0E2811A4-8C42-4A21-B46E-629EBAC8EC1C}" destId="{FA599493-EA3F-4A69-AB6C-AACFAAC0344B}" srcOrd="10" destOrd="0" presId="urn:microsoft.com/office/officeart/2005/8/layout/radial6"/>
    <dgm:cxn modelId="{1B352662-29C6-4215-B32D-AF2B5DA3B6A0}" type="presParOf" srcId="{0E2811A4-8C42-4A21-B46E-629EBAC8EC1C}" destId="{58AC4B86-FF33-48C8-9056-7C8BB2EE7E9C}" srcOrd="11" destOrd="0" presId="urn:microsoft.com/office/officeart/2005/8/layout/radial6"/>
    <dgm:cxn modelId="{9C10BAB3-F425-4FAE-9A0D-AF371F5D5D25}" type="presParOf" srcId="{0E2811A4-8C42-4A21-B46E-629EBAC8EC1C}" destId="{C522013A-B90D-43AA-8CAD-5EBE2481F0E7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8F4976-9491-432E-806D-5DC4194AAEB2}" type="doc">
      <dgm:prSet loTypeId="urn:microsoft.com/office/officeart/2005/8/layout/pyramid4" loCatId="pyramid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4AABFAA3-AE05-4524-9F21-96B57297C64F}">
      <dgm:prSet phldrT="[Text]"/>
      <dgm:spPr>
        <a:xfrm>
          <a:off x="2148022" y="0"/>
          <a:ext cx="1722445" cy="1722445"/>
        </a:xfrm>
        <a:prstGeom prst="triangle">
          <a:avLst/>
        </a:prstGeom>
        <a:solidFill>
          <a:srgbClr val="00AEC6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b="1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PROMISE </a:t>
          </a:r>
        </a:p>
      </dgm:t>
    </dgm:pt>
    <dgm:pt modelId="{D32424A5-94AA-484F-BC47-E9584EF9948F}" type="parTrans" cxnId="{5B6EA353-2141-4A7C-838D-BF016ACA3ECF}">
      <dgm:prSet/>
      <dgm:spPr/>
      <dgm:t>
        <a:bodyPr/>
        <a:lstStyle/>
        <a:p>
          <a:endParaRPr lang="en-US"/>
        </a:p>
      </dgm:t>
    </dgm:pt>
    <dgm:pt modelId="{ABC714ED-A1D2-438D-9639-6A2F47A1ABB8}" type="sibTrans" cxnId="{5B6EA353-2141-4A7C-838D-BF016ACA3ECF}">
      <dgm:prSet/>
      <dgm:spPr/>
      <dgm:t>
        <a:bodyPr/>
        <a:lstStyle/>
        <a:p>
          <a:endParaRPr lang="en-US"/>
        </a:p>
      </dgm:t>
    </dgm:pt>
    <dgm:pt modelId="{846FDBAD-BD52-4EB1-804D-F7E82F760CDA}">
      <dgm:prSet phldrT="[Text]"/>
      <dgm:spPr>
        <a:xfrm>
          <a:off x="1286799" y="1722445"/>
          <a:ext cx="1722445" cy="1722445"/>
        </a:xfrm>
        <a:prstGeom prst="triangle">
          <a:avLst/>
        </a:prstGeom>
        <a:solidFill>
          <a:srgbClr val="00AE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b="1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PRIORITIES</a:t>
          </a:r>
        </a:p>
      </dgm:t>
    </dgm:pt>
    <dgm:pt modelId="{4418253F-AD10-4312-AC37-F7F2CB1940D9}" type="parTrans" cxnId="{D3E3F7F9-A2A6-4FAF-96C5-215A7371D900}">
      <dgm:prSet/>
      <dgm:spPr/>
      <dgm:t>
        <a:bodyPr/>
        <a:lstStyle/>
        <a:p>
          <a:endParaRPr lang="en-US"/>
        </a:p>
      </dgm:t>
    </dgm:pt>
    <dgm:pt modelId="{7331BB19-7575-4DA9-8651-D74858E4352B}" type="sibTrans" cxnId="{D3E3F7F9-A2A6-4FAF-96C5-215A7371D900}">
      <dgm:prSet/>
      <dgm:spPr/>
      <dgm:t>
        <a:bodyPr/>
        <a:lstStyle/>
        <a:p>
          <a:endParaRPr lang="en-US"/>
        </a:p>
      </dgm:t>
    </dgm:pt>
    <dgm:pt modelId="{2555574D-EC85-481F-B952-7C447A547275}">
      <dgm:prSet phldrT="[Text]"/>
      <dgm:spPr>
        <a:xfrm rot="10800000">
          <a:off x="2148022" y="1722445"/>
          <a:ext cx="1722445" cy="1722445"/>
        </a:xfrm>
        <a:prstGeom prst="triangle">
          <a:avLst/>
        </a:prstGeom>
        <a:solidFill>
          <a:sysClr val="window" lastClr="FFFFFF">
            <a:lumMod val="65000"/>
          </a:sys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b="1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DELIVERING ON OUR PURPOSE</a:t>
          </a:r>
        </a:p>
      </dgm:t>
    </dgm:pt>
    <dgm:pt modelId="{47681F05-0928-4F31-8E55-4F865F967A00}" type="parTrans" cxnId="{8B096508-FACB-4123-9CF1-5EEDB4EE5725}">
      <dgm:prSet/>
      <dgm:spPr/>
      <dgm:t>
        <a:bodyPr/>
        <a:lstStyle/>
        <a:p>
          <a:endParaRPr lang="en-US"/>
        </a:p>
      </dgm:t>
    </dgm:pt>
    <dgm:pt modelId="{6EDF7BD6-4E37-441F-AD93-BF76CA1900C5}" type="sibTrans" cxnId="{8B096508-FACB-4123-9CF1-5EEDB4EE5725}">
      <dgm:prSet/>
      <dgm:spPr/>
      <dgm:t>
        <a:bodyPr/>
        <a:lstStyle/>
        <a:p>
          <a:endParaRPr lang="en-US"/>
        </a:p>
      </dgm:t>
    </dgm:pt>
    <dgm:pt modelId="{C9054D7B-685F-48D6-B2BA-83386B0CBAE3}">
      <dgm:prSet phldrT="[Text]"/>
      <dgm:spPr>
        <a:xfrm>
          <a:off x="3009245" y="1722445"/>
          <a:ext cx="1722445" cy="1722445"/>
        </a:xfrm>
        <a:prstGeom prst="triangle">
          <a:avLst/>
        </a:prstGeom>
        <a:solidFill>
          <a:srgbClr val="00206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b="1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PRINCIPLES</a:t>
          </a:r>
        </a:p>
      </dgm:t>
    </dgm:pt>
    <dgm:pt modelId="{DDA7DFA9-1F43-41D5-9E4B-80AD1E2232DF}" type="parTrans" cxnId="{2719AEDD-DEEA-4DFE-9CA7-CFFCD1904A46}">
      <dgm:prSet/>
      <dgm:spPr/>
      <dgm:t>
        <a:bodyPr/>
        <a:lstStyle/>
        <a:p>
          <a:endParaRPr lang="en-US"/>
        </a:p>
      </dgm:t>
    </dgm:pt>
    <dgm:pt modelId="{F5930A22-8F56-423B-ACF4-08B51B5EDB3B}" type="sibTrans" cxnId="{2719AEDD-DEEA-4DFE-9CA7-CFFCD1904A46}">
      <dgm:prSet/>
      <dgm:spPr/>
      <dgm:t>
        <a:bodyPr/>
        <a:lstStyle/>
        <a:p>
          <a:endParaRPr lang="en-US"/>
        </a:p>
      </dgm:t>
    </dgm:pt>
    <dgm:pt modelId="{7C8EF1C8-1214-43E2-920F-520F8C71C8B2}" type="pres">
      <dgm:prSet presAssocID="{258F4976-9491-432E-806D-5DC4194AAEB2}" presName="compositeShape" presStyleCnt="0">
        <dgm:presLayoutVars>
          <dgm:chMax val="9"/>
          <dgm:dir/>
          <dgm:resizeHandles val="exact"/>
        </dgm:presLayoutVars>
      </dgm:prSet>
      <dgm:spPr/>
    </dgm:pt>
    <dgm:pt modelId="{AC7D019B-784A-4F65-8E4D-945DD7A24C0B}" type="pres">
      <dgm:prSet presAssocID="{258F4976-9491-432E-806D-5DC4194AAEB2}" presName="triangle1" presStyleLbl="node1" presStyleIdx="0" presStyleCnt="4">
        <dgm:presLayoutVars>
          <dgm:bulletEnabled val="1"/>
        </dgm:presLayoutVars>
      </dgm:prSet>
      <dgm:spPr/>
    </dgm:pt>
    <dgm:pt modelId="{3DC3BFB2-E38E-4EF5-AFA1-4511ECC8B94F}" type="pres">
      <dgm:prSet presAssocID="{258F4976-9491-432E-806D-5DC4194AAEB2}" presName="triangle2" presStyleLbl="node1" presStyleIdx="1" presStyleCnt="4">
        <dgm:presLayoutVars>
          <dgm:bulletEnabled val="1"/>
        </dgm:presLayoutVars>
      </dgm:prSet>
      <dgm:spPr/>
    </dgm:pt>
    <dgm:pt modelId="{21BD2F8E-8E55-4DEC-B0FF-285D22C964DA}" type="pres">
      <dgm:prSet presAssocID="{258F4976-9491-432E-806D-5DC4194AAEB2}" presName="triangle3" presStyleLbl="node1" presStyleIdx="2" presStyleCnt="4">
        <dgm:presLayoutVars>
          <dgm:bulletEnabled val="1"/>
        </dgm:presLayoutVars>
      </dgm:prSet>
      <dgm:spPr/>
    </dgm:pt>
    <dgm:pt modelId="{E4386790-44A3-4B93-A1BB-DF97C075FCFE}" type="pres">
      <dgm:prSet presAssocID="{258F4976-9491-432E-806D-5DC4194AAEB2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8B096508-FACB-4123-9CF1-5EEDB4EE5725}" srcId="{258F4976-9491-432E-806D-5DC4194AAEB2}" destId="{2555574D-EC85-481F-B952-7C447A547275}" srcOrd="2" destOrd="0" parTransId="{47681F05-0928-4F31-8E55-4F865F967A00}" sibTransId="{6EDF7BD6-4E37-441F-AD93-BF76CA1900C5}"/>
    <dgm:cxn modelId="{27102929-794B-4FD5-9239-9FB265DB9074}" type="presOf" srcId="{2555574D-EC85-481F-B952-7C447A547275}" destId="{21BD2F8E-8E55-4DEC-B0FF-285D22C964DA}" srcOrd="0" destOrd="0" presId="urn:microsoft.com/office/officeart/2005/8/layout/pyramid4"/>
    <dgm:cxn modelId="{E8191334-0F38-4727-82B7-B28158D299BD}" type="presOf" srcId="{C9054D7B-685F-48D6-B2BA-83386B0CBAE3}" destId="{E4386790-44A3-4B93-A1BB-DF97C075FCFE}" srcOrd="0" destOrd="0" presId="urn:microsoft.com/office/officeart/2005/8/layout/pyramid4"/>
    <dgm:cxn modelId="{E3994339-3B8D-4DD1-949C-6ACBCB55DE43}" type="presOf" srcId="{4AABFAA3-AE05-4524-9F21-96B57297C64F}" destId="{AC7D019B-784A-4F65-8E4D-945DD7A24C0B}" srcOrd="0" destOrd="0" presId="urn:microsoft.com/office/officeart/2005/8/layout/pyramid4"/>
    <dgm:cxn modelId="{5B6EA353-2141-4A7C-838D-BF016ACA3ECF}" srcId="{258F4976-9491-432E-806D-5DC4194AAEB2}" destId="{4AABFAA3-AE05-4524-9F21-96B57297C64F}" srcOrd="0" destOrd="0" parTransId="{D32424A5-94AA-484F-BC47-E9584EF9948F}" sibTransId="{ABC714ED-A1D2-438D-9639-6A2F47A1ABB8}"/>
    <dgm:cxn modelId="{B9AF26AF-D9DC-4F1E-99BB-B89938FA4C99}" type="presOf" srcId="{258F4976-9491-432E-806D-5DC4194AAEB2}" destId="{7C8EF1C8-1214-43E2-920F-520F8C71C8B2}" srcOrd="0" destOrd="0" presId="urn:microsoft.com/office/officeart/2005/8/layout/pyramid4"/>
    <dgm:cxn modelId="{5123E6B4-E188-4830-8CF9-A738FEF304C0}" type="presOf" srcId="{846FDBAD-BD52-4EB1-804D-F7E82F760CDA}" destId="{3DC3BFB2-E38E-4EF5-AFA1-4511ECC8B94F}" srcOrd="0" destOrd="0" presId="urn:microsoft.com/office/officeart/2005/8/layout/pyramid4"/>
    <dgm:cxn modelId="{2719AEDD-DEEA-4DFE-9CA7-CFFCD1904A46}" srcId="{258F4976-9491-432E-806D-5DC4194AAEB2}" destId="{C9054D7B-685F-48D6-B2BA-83386B0CBAE3}" srcOrd="3" destOrd="0" parTransId="{DDA7DFA9-1F43-41D5-9E4B-80AD1E2232DF}" sibTransId="{F5930A22-8F56-423B-ACF4-08B51B5EDB3B}"/>
    <dgm:cxn modelId="{D3E3F7F9-A2A6-4FAF-96C5-215A7371D900}" srcId="{258F4976-9491-432E-806D-5DC4194AAEB2}" destId="{846FDBAD-BD52-4EB1-804D-F7E82F760CDA}" srcOrd="1" destOrd="0" parTransId="{4418253F-AD10-4312-AC37-F7F2CB1940D9}" sibTransId="{7331BB19-7575-4DA9-8651-D74858E4352B}"/>
    <dgm:cxn modelId="{005D7019-29FC-4E4A-ACBA-5BD0BC9A4519}" type="presParOf" srcId="{7C8EF1C8-1214-43E2-920F-520F8C71C8B2}" destId="{AC7D019B-784A-4F65-8E4D-945DD7A24C0B}" srcOrd="0" destOrd="0" presId="urn:microsoft.com/office/officeart/2005/8/layout/pyramid4"/>
    <dgm:cxn modelId="{05290C11-914B-47FD-B3A9-072AA4C643FE}" type="presParOf" srcId="{7C8EF1C8-1214-43E2-920F-520F8C71C8B2}" destId="{3DC3BFB2-E38E-4EF5-AFA1-4511ECC8B94F}" srcOrd="1" destOrd="0" presId="urn:microsoft.com/office/officeart/2005/8/layout/pyramid4"/>
    <dgm:cxn modelId="{52E13677-6843-46E5-BE38-96A1CA54339E}" type="presParOf" srcId="{7C8EF1C8-1214-43E2-920F-520F8C71C8B2}" destId="{21BD2F8E-8E55-4DEC-B0FF-285D22C964DA}" srcOrd="2" destOrd="0" presId="urn:microsoft.com/office/officeart/2005/8/layout/pyramid4"/>
    <dgm:cxn modelId="{711959BA-E31E-48CF-A21A-27BAA9B4A062}" type="presParOf" srcId="{7C8EF1C8-1214-43E2-920F-520F8C71C8B2}" destId="{E4386790-44A3-4B93-A1BB-DF97C075FCFE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30353FA-A50B-4AC9-BEFF-3992C8D17D3B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E40BD25-40B7-4463-B154-36678663C7F9}">
      <dgm:prSet phldrT="[Text]" custT="1"/>
      <dgm:spPr>
        <a:solidFill>
          <a:srgbClr val="002060"/>
        </a:solidFill>
      </dgm:spPr>
      <dgm:t>
        <a:bodyPr/>
        <a:lstStyle/>
        <a:p>
          <a:r>
            <a:rPr lang="en-GB" sz="1800" b="1" dirty="0"/>
            <a:t>Strategic Committee</a:t>
          </a:r>
        </a:p>
      </dgm:t>
    </dgm:pt>
    <dgm:pt modelId="{57014464-082A-4D75-B9F8-D3A723916176}" type="parTrans" cxnId="{E0EE6AB0-0A24-4D6B-968E-D7836FE4B6D8}">
      <dgm:prSet/>
      <dgm:spPr/>
      <dgm:t>
        <a:bodyPr/>
        <a:lstStyle/>
        <a:p>
          <a:endParaRPr lang="en-GB"/>
        </a:p>
      </dgm:t>
    </dgm:pt>
    <dgm:pt modelId="{F5F28E9D-C5BF-4E20-BE37-715222686D01}" type="sibTrans" cxnId="{E0EE6AB0-0A24-4D6B-968E-D7836FE4B6D8}">
      <dgm:prSet/>
      <dgm:spPr/>
      <dgm:t>
        <a:bodyPr/>
        <a:lstStyle/>
        <a:p>
          <a:endParaRPr lang="en-GB"/>
        </a:p>
      </dgm:t>
    </dgm:pt>
    <dgm:pt modelId="{6AD151EA-D333-4CFB-A85B-C95242FFC806}">
      <dgm:prSet phldrT="[Text]" custT="1"/>
      <dgm:spPr>
        <a:solidFill>
          <a:srgbClr val="00AEC6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spcFirstLastPara="0" vert="horz" wrap="square" lIns="53340" tIns="53340" rIns="53340" bIns="5334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MNTB Board</a:t>
          </a:r>
        </a:p>
      </dgm:t>
    </dgm:pt>
    <dgm:pt modelId="{A3197890-82A8-44D1-AA1A-1C4C0B30790C}" type="parTrans" cxnId="{C17ACC5C-AA6D-4274-8F5C-9C291AD18FDD}">
      <dgm:prSet/>
      <dgm:spPr/>
      <dgm:t>
        <a:bodyPr/>
        <a:lstStyle/>
        <a:p>
          <a:endParaRPr lang="en-GB"/>
        </a:p>
      </dgm:t>
    </dgm:pt>
    <dgm:pt modelId="{990F916E-34FB-452F-B653-B7219F9F15EC}" type="sibTrans" cxnId="{C17ACC5C-AA6D-4274-8F5C-9C291AD18FDD}">
      <dgm:prSet/>
      <dgm:spPr/>
      <dgm:t>
        <a:bodyPr/>
        <a:lstStyle/>
        <a:p>
          <a:endParaRPr lang="en-GB"/>
        </a:p>
      </dgm:t>
    </dgm:pt>
    <dgm:pt modelId="{2B20171B-28A3-45D7-98F6-EBFC8586504D}">
      <dgm:prSet phldrT="[Text]" custT="1"/>
      <dgm:spPr>
        <a:solidFill>
          <a:srgbClr val="00AE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spcFirstLastPara="0" vert="horz" wrap="square" lIns="53340" tIns="53340" rIns="53340" bIns="5334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Skills Committee</a:t>
          </a:r>
        </a:p>
      </dgm:t>
    </dgm:pt>
    <dgm:pt modelId="{A64D9894-BDE6-4681-AEDB-B8612099A3D2}" type="parTrans" cxnId="{18E1F0FE-53EF-4D4F-9678-BF0F8A587A7B}">
      <dgm:prSet/>
      <dgm:spPr/>
      <dgm:t>
        <a:bodyPr/>
        <a:lstStyle/>
        <a:p>
          <a:endParaRPr lang="en-GB"/>
        </a:p>
      </dgm:t>
    </dgm:pt>
    <dgm:pt modelId="{7B63DE0B-89CD-4526-A381-988E181D49CF}" type="sibTrans" cxnId="{18E1F0FE-53EF-4D4F-9678-BF0F8A587A7B}">
      <dgm:prSet/>
      <dgm:spPr/>
      <dgm:t>
        <a:bodyPr/>
        <a:lstStyle/>
        <a:p>
          <a:endParaRPr lang="en-GB"/>
        </a:p>
      </dgm:t>
    </dgm:pt>
    <dgm:pt modelId="{E9840826-12D5-4E58-920F-61398529432B}">
      <dgm:prSet phldrT="[Text]" custT="1"/>
      <dgm:spPr>
        <a:solidFill>
          <a:srgbClr val="00AE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spcFirstLastPara="0" vert="horz" wrap="square" lIns="53340" tIns="53340" rIns="53340" bIns="5334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Programme Approvals Committee</a:t>
          </a:r>
        </a:p>
      </dgm:t>
    </dgm:pt>
    <dgm:pt modelId="{07CBAD84-04D7-4E5F-9082-A9D7A13F6BF2}" type="parTrans" cxnId="{E598F11C-2C61-4660-9958-3B11A3165EB6}">
      <dgm:prSet/>
      <dgm:spPr/>
      <dgm:t>
        <a:bodyPr/>
        <a:lstStyle/>
        <a:p>
          <a:endParaRPr lang="en-GB"/>
        </a:p>
      </dgm:t>
    </dgm:pt>
    <dgm:pt modelId="{ED332033-DC36-46E4-B837-7118088D55DD}" type="sibTrans" cxnId="{E598F11C-2C61-4660-9958-3B11A3165EB6}">
      <dgm:prSet/>
      <dgm:spPr/>
      <dgm:t>
        <a:bodyPr/>
        <a:lstStyle/>
        <a:p>
          <a:endParaRPr lang="en-GB"/>
        </a:p>
      </dgm:t>
    </dgm:pt>
    <dgm:pt modelId="{5EEEC3BB-2ED1-4D76-A838-9FE2A15ACF96}">
      <dgm:prSet phldrT="[Text]" custT="1"/>
      <dgm:spPr>
        <a:solidFill>
          <a:schemeClr val="bg1"/>
        </a:solidFill>
      </dgm:spPr>
      <dgm:t>
        <a:bodyPr/>
        <a:lstStyle/>
        <a:p>
          <a:endParaRPr lang="en-GB" sz="1400" dirty="0"/>
        </a:p>
      </dgm:t>
    </dgm:pt>
    <dgm:pt modelId="{72D1E33B-8C72-4263-8E3B-285EC9A4105F}" type="parTrans" cxnId="{E24417A7-AFC5-49DC-A43E-E7A0634FF4CF}">
      <dgm:prSet/>
      <dgm:spPr/>
      <dgm:t>
        <a:bodyPr/>
        <a:lstStyle/>
        <a:p>
          <a:endParaRPr lang="en-GB"/>
        </a:p>
      </dgm:t>
    </dgm:pt>
    <dgm:pt modelId="{CF6FC094-3DC9-4F94-8692-604105300805}" type="sibTrans" cxnId="{E24417A7-AFC5-49DC-A43E-E7A0634FF4CF}">
      <dgm:prSet/>
      <dgm:spPr/>
      <dgm:t>
        <a:bodyPr/>
        <a:lstStyle/>
        <a:p>
          <a:endParaRPr lang="en-GB"/>
        </a:p>
      </dgm:t>
    </dgm:pt>
    <dgm:pt modelId="{5CECB5C1-92A8-456A-B113-8B44CBF0405B}">
      <dgm:prSet phldrT="[Text]" custT="1"/>
      <dgm:spPr>
        <a:solidFill>
          <a:schemeClr val="bg1"/>
        </a:solidFill>
      </dgm:spPr>
      <dgm:t>
        <a:bodyPr/>
        <a:lstStyle/>
        <a:p>
          <a:endParaRPr lang="en-GB" sz="1400" dirty="0"/>
        </a:p>
      </dgm:t>
    </dgm:pt>
    <dgm:pt modelId="{12A1FB1F-7883-46D4-86DD-EF954F245DB8}" type="parTrans" cxnId="{263DD7FC-8625-488D-B7A8-5259DEF53F2B}">
      <dgm:prSet/>
      <dgm:spPr/>
      <dgm:t>
        <a:bodyPr/>
        <a:lstStyle/>
        <a:p>
          <a:endParaRPr lang="en-GB"/>
        </a:p>
      </dgm:t>
    </dgm:pt>
    <dgm:pt modelId="{4F4E1D1B-AB86-4BB1-9DBB-394F01D8B259}" type="sibTrans" cxnId="{263DD7FC-8625-488D-B7A8-5259DEF53F2B}">
      <dgm:prSet/>
      <dgm:spPr/>
      <dgm:t>
        <a:bodyPr/>
        <a:lstStyle/>
        <a:p>
          <a:endParaRPr lang="en-GB"/>
        </a:p>
      </dgm:t>
    </dgm:pt>
    <dgm:pt modelId="{92A9D034-6BBA-41CA-92D2-7866F160F501}">
      <dgm:prSet phldrT="[Text]" custT="1"/>
      <dgm:spPr>
        <a:solidFill>
          <a:schemeClr val="bg1">
            <a:lumMod val="75000"/>
          </a:schemeClr>
        </a:solidFill>
        <a:ln w="19050">
          <a:prstDash val="dash"/>
        </a:ln>
      </dgm:spPr>
      <dgm:t>
        <a:bodyPr/>
        <a:lstStyle/>
        <a:p>
          <a:endParaRPr lang="en-GB" sz="1400" dirty="0"/>
        </a:p>
      </dgm:t>
    </dgm:pt>
    <dgm:pt modelId="{103D97E3-288F-435D-8F7B-4657C3CF2922}" type="parTrans" cxnId="{F42FF7D4-54BB-4FB1-8B2A-E3A64FDEBE5E}">
      <dgm:prSet/>
      <dgm:spPr/>
      <dgm:t>
        <a:bodyPr/>
        <a:lstStyle/>
        <a:p>
          <a:endParaRPr lang="en-GB"/>
        </a:p>
      </dgm:t>
    </dgm:pt>
    <dgm:pt modelId="{1AF0ACD1-2AC5-4C67-B75F-8A73D0951A98}" type="sibTrans" cxnId="{F42FF7D4-54BB-4FB1-8B2A-E3A64FDEBE5E}">
      <dgm:prSet/>
      <dgm:spPr/>
      <dgm:t>
        <a:bodyPr/>
        <a:lstStyle/>
        <a:p>
          <a:endParaRPr lang="en-GB"/>
        </a:p>
      </dgm:t>
    </dgm:pt>
    <dgm:pt modelId="{AA28EFDE-EA3E-4919-8C25-4C205CFBE674}" type="pres">
      <dgm:prSet presAssocID="{930353FA-A50B-4AC9-BEFF-3992C8D17D3B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68C07EB-F0B1-45AA-907A-E95729270734}" type="pres">
      <dgm:prSet presAssocID="{930353FA-A50B-4AC9-BEFF-3992C8D17D3B}" presName="hierFlow" presStyleCnt="0"/>
      <dgm:spPr/>
    </dgm:pt>
    <dgm:pt modelId="{A186C2D8-F21B-4912-9DEA-A6036DB049E3}" type="pres">
      <dgm:prSet presAssocID="{930353FA-A50B-4AC9-BEFF-3992C8D17D3B}" presName="firstBuf" presStyleCnt="0"/>
      <dgm:spPr/>
    </dgm:pt>
    <dgm:pt modelId="{0A16CA2E-0420-4E7C-8F35-112FBC05592D}" type="pres">
      <dgm:prSet presAssocID="{930353FA-A50B-4AC9-BEFF-3992C8D17D3B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972BA72-4A76-4A43-9058-2A9E276B47F3}" type="pres">
      <dgm:prSet presAssocID="{8E40BD25-40B7-4463-B154-36678663C7F9}" presName="Name14" presStyleCnt="0"/>
      <dgm:spPr/>
    </dgm:pt>
    <dgm:pt modelId="{831AE904-102B-4B94-A66F-4083A8B7F5D3}" type="pres">
      <dgm:prSet presAssocID="{8E40BD25-40B7-4463-B154-36678663C7F9}" presName="level1Shape" presStyleLbl="node0" presStyleIdx="0" presStyleCnt="1">
        <dgm:presLayoutVars>
          <dgm:chPref val="3"/>
        </dgm:presLayoutVars>
      </dgm:prSet>
      <dgm:spPr/>
    </dgm:pt>
    <dgm:pt modelId="{68AB517B-9B3D-4ADF-A43D-586E9ABD294D}" type="pres">
      <dgm:prSet presAssocID="{8E40BD25-40B7-4463-B154-36678663C7F9}" presName="hierChild2" presStyleCnt="0"/>
      <dgm:spPr/>
    </dgm:pt>
    <dgm:pt modelId="{A900AE14-0F47-4DEE-91C8-E8747C2EDD07}" type="pres">
      <dgm:prSet presAssocID="{A3197890-82A8-44D1-AA1A-1C4C0B30790C}" presName="Name19" presStyleLbl="parChTrans1D2" presStyleIdx="0" presStyleCnt="1"/>
      <dgm:spPr/>
    </dgm:pt>
    <dgm:pt modelId="{6450A2EC-260A-4F94-ADF6-928C3E93FB96}" type="pres">
      <dgm:prSet presAssocID="{6AD151EA-D333-4CFB-A85B-C95242FFC806}" presName="Name21" presStyleCnt="0"/>
      <dgm:spPr/>
    </dgm:pt>
    <dgm:pt modelId="{75A44839-45C1-4849-8F0C-678C22BD5BE5}" type="pres">
      <dgm:prSet presAssocID="{6AD151EA-D333-4CFB-A85B-C95242FFC806}" presName="level2Shape" presStyleLbl="node2" presStyleIdx="0" presStyleCnt="1"/>
      <dgm:spPr>
        <a:xfrm>
          <a:off x="4181951" y="2041297"/>
          <a:ext cx="2039937" cy="1359958"/>
        </a:xfrm>
        <a:prstGeom prst="roundRect">
          <a:avLst>
            <a:gd name="adj" fmla="val 10000"/>
          </a:avLst>
        </a:prstGeom>
      </dgm:spPr>
    </dgm:pt>
    <dgm:pt modelId="{CEB3C224-D380-449D-8182-085F39BFFD95}" type="pres">
      <dgm:prSet presAssocID="{6AD151EA-D333-4CFB-A85B-C95242FFC806}" presName="hierChild3" presStyleCnt="0"/>
      <dgm:spPr/>
    </dgm:pt>
    <dgm:pt modelId="{7636C427-BC02-4986-9D17-DD9D84C6A121}" type="pres">
      <dgm:prSet presAssocID="{A64D9894-BDE6-4681-AEDB-B8612099A3D2}" presName="Name19" presStyleLbl="parChTrans1D3" presStyleIdx="0" presStyleCnt="2"/>
      <dgm:spPr/>
    </dgm:pt>
    <dgm:pt modelId="{3525CA8B-3486-4E03-9E22-87C9A4545673}" type="pres">
      <dgm:prSet presAssocID="{2B20171B-28A3-45D7-98F6-EBFC8586504D}" presName="Name21" presStyleCnt="0"/>
      <dgm:spPr/>
    </dgm:pt>
    <dgm:pt modelId="{55A57D1C-2C67-4D7D-933C-402F65C0086F}" type="pres">
      <dgm:prSet presAssocID="{2B20171B-28A3-45D7-98F6-EBFC8586504D}" presName="level2Shape" presStyleLbl="node3" presStyleIdx="0" presStyleCnt="2" custLinFactNeighborX="9494" custLinFactNeighborY="-652"/>
      <dgm:spPr>
        <a:xfrm>
          <a:off x="2855991" y="3945239"/>
          <a:ext cx="2039937" cy="1359958"/>
        </a:xfrm>
        <a:prstGeom prst="roundRect">
          <a:avLst>
            <a:gd name="adj" fmla="val 10000"/>
          </a:avLst>
        </a:prstGeom>
      </dgm:spPr>
    </dgm:pt>
    <dgm:pt modelId="{00543878-83C5-4FC0-8AEC-AF1C461B6D57}" type="pres">
      <dgm:prSet presAssocID="{2B20171B-28A3-45D7-98F6-EBFC8586504D}" presName="hierChild3" presStyleCnt="0"/>
      <dgm:spPr/>
    </dgm:pt>
    <dgm:pt modelId="{E1F12640-2B33-4614-95F4-DC53635C0D87}" type="pres">
      <dgm:prSet presAssocID="{07CBAD84-04D7-4E5F-9082-A9D7A13F6BF2}" presName="Name19" presStyleLbl="parChTrans1D3" presStyleIdx="1" presStyleCnt="2"/>
      <dgm:spPr/>
    </dgm:pt>
    <dgm:pt modelId="{A575EF25-9A04-4DC7-9F77-BA72D0D5330D}" type="pres">
      <dgm:prSet presAssocID="{E9840826-12D5-4E58-920F-61398529432B}" presName="Name21" presStyleCnt="0"/>
      <dgm:spPr/>
    </dgm:pt>
    <dgm:pt modelId="{341C7F7F-F66F-429A-A637-F4EDF21413B6}" type="pres">
      <dgm:prSet presAssocID="{E9840826-12D5-4E58-920F-61398529432B}" presName="level2Shape" presStyleLbl="node3" presStyleIdx="1" presStyleCnt="2" custLinFactNeighborX="-6959" custLinFactNeighborY="-1305"/>
      <dgm:spPr>
        <a:xfrm>
          <a:off x="5507910" y="3945239"/>
          <a:ext cx="2039937" cy="1359958"/>
        </a:xfrm>
        <a:prstGeom prst="roundRect">
          <a:avLst>
            <a:gd name="adj" fmla="val 10000"/>
          </a:avLst>
        </a:prstGeom>
      </dgm:spPr>
    </dgm:pt>
    <dgm:pt modelId="{D97611F8-C3E0-48B0-BC40-774E5CCC411C}" type="pres">
      <dgm:prSet presAssocID="{E9840826-12D5-4E58-920F-61398529432B}" presName="hierChild3" presStyleCnt="0"/>
      <dgm:spPr/>
    </dgm:pt>
    <dgm:pt modelId="{75EC3631-A54D-446A-B735-CD35A49766CC}" type="pres">
      <dgm:prSet presAssocID="{930353FA-A50B-4AC9-BEFF-3992C8D17D3B}" presName="bgShapesFlow" presStyleCnt="0"/>
      <dgm:spPr/>
    </dgm:pt>
    <dgm:pt modelId="{B434C7C6-B428-4F1A-AD50-A319233B0E64}" type="pres">
      <dgm:prSet presAssocID="{5EEEC3BB-2ED1-4D76-A838-9FE2A15ACF96}" presName="rectComp" presStyleCnt="0"/>
      <dgm:spPr/>
    </dgm:pt>
    <dgm:pt modelId="{7949112E-A441-472E-9221-69622910B35E}" type="pres">
      <dgm:prSet presAssocID="{5EEEC3BB-2ED1-4D76-A838-9FE2A15ACF96}" presName="bgRect" presStyleLbl="bgShp" presStyleIdx="0" presStyleCnt="3" custScaleX="100000"/>
      <dgm:spPr/>
    </dgm:pt>
    <dgm:pt modelId="{63FB7A8E-C416-480D-92FF-80DF8512C0B0}" type="pres">
      <dgm:prSet presAssocID="{5EEEC3BB-2ED1-4D76-A838-9FE2A15ACF96}" presName="bgRectTx" presStyleLbl="bgShp" presStyleIdx="0" presStyleCnt="3">
        <dgm:presLayoutVars>
          <dgm:bulletEnabled val="1"/>
        </dgm:presLayoutVars>
      </dgm:prSet>
      <dgm:spPr/>
    </dgm:pt>
    <dgm:pt modelId="{7B3DC82E-D79C-451F-8F35-1F4538F45C66}" type="pres">
      <dgm:prSet presAssocID="{5EEEC3BB-2ED1-4D76-A838-9FE2A15ACF96}" presName="spComp" presStyleCnt="0"/>
      <dgm:spPr/>
    </dgm:pt>
    <dgm:pt modelId="{FFE366ED-691C-4806-8A49-A8BC04F55444}" type="pres">
      <dgm:prSet presAssocID="{5EEEC3BB-2ED1-4D76-A838-9FE2A15ACF96}" presName="vSp" presStyleCnt="0"/>
      <dgm:spPr/>
    </dgm:pt>
    <dgm:pt modelId="{91ADA18E-6D4E-4CE1-B22E-F55A8BF5C1FB}" type="pres">
      <dgm:prSet presAssocID="{5CECB5C1-92A8-456A-B113-8B44CBF0405B}" presName="rectComp" presStyleCnt="0"/>
      <dgm:spPr/>
    </dgm:pt>
    <dgm:pt modelId="{8209C0F1-F76C-4D7F-9D61-8DFCD3843CE0}" type="pres">
      <dgm:prSet presAssocID="{5CECB5C1-92A8-456A-B113-8B44CBF0405B}" presName="bgRect" presStyleLbl="bgShp" presStyleIdx="1" presStyleCnt="3" custScaleX="100000"/>
      <dgm:spPr/>
    </dgm:pt>
    <dgm:pt modelId="{CD80018D-2032-42B4-9CFF-BC1051E9E22F}" type="pres">
      <dgm:prSet presAssocID="{5CECB5C1-92A8-456A-B113-8B44CBF0405B}" presName="bgRectTx" presStyleLbl="bgShp" presStyleIdx="1" presStyleCnt="3">
        <dgm:presLayoutVars>
          <dgm:bulletEnabled val="1"/>
        </dgm:presLayoutVars>
      </dgm:prSet>
      <dgm:spPr/>
    </dgm:pt>
    <dgm:pt modelId="{F7AB593F-6DCA-4B9D-A77A-2BE569C0447C}" type="pres">
      <dgm:prSet presAssocID="{5CECB5C1-92A8-456A-B113-8B44CBF0405B}" presName="spComp" presStyleCnt="0"/>
      <dgm:spPr/>
    </dgm:pt>
    <dgm:pt modelId="{88BDAF54-D2BC-4BCD-8805-F785D05979F1}" type="pres">
      <dgm:prSet presAssocID="{5CECB5C1-92A8-456A-B113-8B44CBF0405B}" presName="vSp" presStyleCnt="0"/>
      <dgm:spPr/>
    </dgm:pt>
    <dgm:pt modelId="{3801FB01-396E-40A6-AA3A-B7587C8FB9C1}" type="pres">
      <dgm:prSet presAssocID="{92A9D034-6BBA-41CA-92D2-7866F160F501}" presName="rectComp" presStyleCnt="0"/>
      <dgm:spPr/>
    </dgm:pt>
    <dgm:pt modelId="{7C1972D3-0549-4616-9391-A5D29C702D62}" type="pres">
      <dgm:prSet presAssocID="{92A9D034-6BBA-41CA-92D2-7866F160F501}" presName="bgRect" presStyleLbl="bgShp" presStyleIdx="2" presStyleCnt="3" custScaleX="100000"/>
      <dgm:spPr/>
    </dgm:pt>
    <dgm:pt modelId="{C048F342-162F-4F3C-9C47-451148DF7630}" type="pres">
      <dgm:prSet presAssocID="{92A9D034-6BBA-41CA-92D2-7866F160F501}" presName="bgRectTx" presStyleLbl="bgShp" presStyleIdx="2" presStyleCnt="3">
        <dgm:presLayoutVars>
          <dgm:bulletEnabled val="1"/>
        </dgm:presLayoutVars>
      </dgm:prSet>
      <dgm:spPr/>
    </dgm:pt>
  </dgm:ptLst>
  <dgm:cxnLst>
    <dgm:cxn modelId="{5D024B06-B1F8-4B4C-8D1F-6A6126A3A7B4}" type="presOf" srcId="{2B20171B-28A3-45D7-98F6-EBFC8586504D}" destId="{55A57D1C-2C67-4D7D-933C-402F65C0086F}" srcOrd="0" destOrd="0" presId="urn:microsoft.com/office/officeart/2005/8/layout/hierarchy6"/>
    <dgm:cxn modelId="{6CF15E08-9263-45E9-A87A-75F60403E500}" type="presOf" srcId="{5EEEC3BB-2ED1-4D76-A838-9FE2A15ACF96}" destId="{7949112E-A441-472E-9221-69622910B35E}" srcOrd="0" destOrd="0" presId="urn:microsoft.com/office/officeart/2005/8/layout/hierarchy6"/>
    <dgm:cxn modelId="{E598F11C-2C61-4660-9958-3B11A3165EB6}" srcId="{6AD151EA-D333-4CFB-A85B-C95242FFC806}" destId="{E9840826-12D5-4E58-920F-61398529432B}" srcOrd="1" destOrd="0" parTransId="{07CBAD84-04D7-4E5F-9082-A9D7A13F6BF2}" sibTransId="{ED332033-DC36-46E4-B837-7118088D55DD}"/>
    <dgm:cxn modelId="{4D421C1D-8771-430E-830F-74F62BD76539}" type="presOf" srcId="{5CECB5C1-92A8-456A-B113-8B44CBF0405B}" destId="{8209C0F1-F76C-4D7F-9D61-8DFCD3843CE0}" srcOrd="0" destOrd="0" presId="urn:microsoft.com/office/officeart/2005/8/layout/hierarchy6"/>
    <dgm:cxn modelId="{31E2021E-BD07-4172-8089-E7DE78A791F2}" type="presOf" srcId="{A3197890-82A8-44D1-AA1A-1C4C0B30790C}" destId="{A900AE14-0F47-4DEE-91C8-E8747C2EDD07}" srcOrd="0" destOrd="0" presId="urn:microsoft.com/office/officeart/2005/8/layout/hierarchy6"/>
    <dgm:cxn modelId="{9D62B927-5E2E-47BA-A364-BF40AD2E1947}" type="presOf" srcId="{07CBAD84-04D7-4E5F-9082-A9D7A13F6BF2}" destId="{E1F12640-2B33-4614-95F4-DC53635C0D87}" srcOrd="0" destOrd="0" presId="urn:microsoft.com/office/officeart/2005/8/layout/hierarchy6"/>
    <dgm:cxn modelId="{C17ACC5C-AA6D-4274-8F5C-9C291AD18FDD}" srcId="{8E40BD25-40B7-4463-B154-36678663C7F9}" destId="{6AD151EA-D333-4CFB-A85B-C95242FFC806}" srcOrd="0" destOrd="0" parTransId="{A3197890-82A8-44D1-AA1A-1C4C0B30790C}" sibTransId="{990F916E-34FB-452F-B653-B7219F9F15EC}"/>
    <dgm:cxn modelId="{A4D50060-D56A-45EF-BEAA-30717283B1FE}" type="presOf" srcId="{930353FA-A50B-4AC9-BEFF-3992C8D17D3B}" destId="{AA28EFDE-EA3E-4919-8C25-4C205CFBE674}" srcOrd="0" destOrd="0" presId="urn:microsoft.com/office/officeart/2005/8/layout/hierarchy6"/>
    <dgm:cxn modelId="{9222CD50-7358-4448-92B3-8D26A3F112F5}" type="presOf" srcId="{5EEEC3BB-2ED1-4D76-A838-9FE2A15ACF96}" destId="{63FB7A8E-C416-480D-92FF-80DF8512C0B0}" srcOrd="1" destOrd="0" presId="urn:microsoft.com/office/officeart/2005/8/layout/hierarchy6"/>
    <dgm:cxn modelId="{B6A5C687-2461-449C-8719-1388E628FC20}" type="presOf" srcId="{A64D9894-BDE6-4681-AEDB-B8612099A3D2}" destId="{7636C427-BC02-4986-9D17-DD9D84C6A121}" srcOrd="0" destOrd="0" presId="urn:microsoft.com/office/officeart/2005/8/layout/hierarchy6"/>
    <dgm:cxn modelId="{5F29A48F-18E2-4926-A9F4-961E780CEDB4}" type="presOf" srcId="{5CECB5C1-92A8-456A-B113-8B44CBF0405B}" destId="{CD80018D-2032-42B4-9CFF-BC1051E9E22F}" srcOrd="1" destOrd="0" presId="urn:microsoft.com/office/officeart/2005/8/layout/hierarchy6"/>
    <dgm:cxn modelId="{63769E99-26FD-4EE8-8101-2544C3D38F47}" type="presOf" srcId="{6AD151EA-D333-4CFB-A85B-C95242FFC806}" destId="{75A44839-45C1-4849-8F0C-678C22BD5BE5}" srcOrd="0" destOrd="0" presId="urn:microsoft.com/office/officeart/2005/8/layout/hierarchy6"/>
    <dgm:cxn modelId="{E24417A7-AFC5-49DC-A43E-E7A0634FF4CF}" srcId="{930353FA-A50B-4AC9-BEFF-3992C8D17D3B}" destId="{5EEEC3BB-2ED1-4D76-A838-9FE2A15ACF96}" srcOrd="1" destOrd="0" parTransId="{72D1E33B-8C72-4263-8E3B-285EC9A4105F}" sibTransId="{CF6FC094-3DC9-4F94-8692-604105300805}"/>
    <dgm:cxn modelId="{E0EE6AB0-0A24-4D6B-968E-D7836FE4B6D8}" srcId="{930353FA-A50B-4AC9-BEFF-3992C8D17D3B}" destId="{8E40BD25-40B7-4463-B154-36678663C7F9}" srcOrd="0" destOrd="0" parTransId="{57014464-082A-4D75-B9F8-D3A723916176}" sibTransId="{F5F28E9D-C5BF-4E20-BE37-715222686D01}"/>
    <dgm:cxn modelId="{9B7575B6-992B-49D2-8648-BA5EA75F9828}" type="presOf" srcId="{E9840826-12D5-4E58-920F-61398529432B}" destId="{341C7F7F-F66F-429A-A637-F4EDF21413B6}" srcOrd="0" destOrd="0" presId="urn:microsoft.com/office/officeart/2005/8/layout/hierarchy6"/>
    <dgm:cxn modelId="{76BE93B7-ACBD-4BF4-9727-F6C9AB3010BE}" type="presOf" srcId="{8E40BD25-40B7-4463-B154-36678663C7F9}" destId="{831AE904-102B-4B94-A66F-4083A8B7F5D3}" srcOrd="0" destOrd="0" presId="urn:microsoft.com/office/officeart/2005/8/layout/hierarchy6"/>
    <dgm:cxn modelId="{D118A1CC-F196-428C-9E28-B2B5208916A8}" type="presOf" srcId="{92A9D034-6BBA-41CA-92D2-7866F160F501}" destId="{C048F342-162F-4F3C-9C47-451148DF7630}" srcOrd="1" destOrd="0" presId="urn:microsoft.com/office/officeart/2005/8/layout/hierarchy6"/>
    <dgm:cxn modelId="{F42FF7D4-54BB-4FB1-8B2A-E3A64FDEBE5E}" srcId="{930353FA-A50B-4AC9-BEFF-3992C8D17D3B}" destId="{92A9D034-6BBA-41CA-92D2-7866F160F501}" srcOrd="3" destOrd="0" parTransId="{103D97E3-288F-435D-8F7B-4657C3CF2922}" sibTransId="{1AF0ACD1-2AC5-4C67-B75F-8A73D0951A98}"/>
    <dgm:cxn modelId="{32E1E5FB-261F-41D7-A0A8-59722B2CB0E8}" type="presOf" srcId="{92A9D034-6BBA-41CA-92D2-7866F160F501}" destId="{7C1972D3-0549-4616-9391-A5D29C702D62}" srcOrd="0" destOrd="0" presId="urn:microsoft.com/office/officeart/2005/8/layout/hierarchy6"/>
    <dgm:cxn modelId="{263DD7FC-8625-488D-B7A8-5259DEF53F2B}" srcId="{930353FA-A50B-4AC9-BEFF-3992C8D17D3B}" destId="{5CECB5C1-92A8-456A-B113-8B44CBF0405B}" srcOrd="2" destOrd="0" parTransId="{12A1FB1F-7883-46D4-86DD-EF954F245DB8}" sibTransId="{4F4E1D1B-AB86-4BB1-9DBB-394F01D8B259}"/>
    <dgm:cxn modelId="{18E1F0FE-53EF-4D4F-9678-BF0F8A587A7B}" srcId="{6AD151EA-D333-4CFB-A85B-C95242FFC806}" destId="{2B20171B-28A3-45D7-98F6-EBFC8586504D}" srcOrd="0" destOrd="0" parTransId="{A64D9894-BDE6-4681-AEDB-B8612099A3D2}" sibTransId="{7B63DE0B-89CD-4526-A381-988E181D49CF}"/>
    <dgm:cxn modelId="{EBC31DC1-279F-4444-87AC-302FDD20E928}" type="presParOf" srcId="{AA28EFDE-EA3E-4919-8C25-4C205CFBE674}" destId="{768C07EB-F0B1-45AA-907A-E95729270734}" srcOrd="0" destOrd="0" presId="urn:microsoft.com/office/officeart/2005/8/layout/hierarchy6"/>
    <dgm:cxn modelId="{2C54B2D1-0505-4F15-923D-02A17F6C21E2}" type="presParOf" srcId="{768C07EB-F0B1-45AA-907A-E95729270734}" destId="{A186C2D8-F21B-4912-9DEA-A6036DB049E3}" srcOrd="0" destOrd="0" presId="urn:microsoft.com/office/officeart/2005/8/layout/hierarchy6"/>
    <dgm:cxn modelId="{2DB6E226-FE40-4ED0-9EDE-C58CDE1718E2}" type="presParOf" srcId="{768C07EB-F0B1-45AA-907A-E95729270734}" destId="{0A16CA2E-0420-4E7C-8F35-112FBC05592D}" srcOrd="1" destOrd="0" presId="urn:microsoft.com/office/officeart/2005/8/layout/hierarchy6"/>
    <dgm:cxn modelId="{725C5AAF-00CE-464B-8DB0-6DAA05DB70A1}" type="presParOf" srcId="{0A16CA2E-0420-4E7C-8F35-112FBC05592D}" destId="{8972BA72-4A76-4A43-9058-2A9E276B47F3}" srcOrd="0" destOrd="0" presId="urn:microsoft.com/office/officeart/2005/8/layout/hierarchy6"/>
    <dgm:cxn modelId="{185BCFFA-5465-4DDE-85B1-8CD869E4231E}" type="presParOf" srcId="{8972BA72-4A76-4A43-9058-2A9E276B47F3}" destId="{831AE904-102B-4B94-A66F-4083A8B7F5D3}" srcOrd="0" destOrd="0" presId="urn:microsoft.com/office/officeart/2005/8/layout/hierarchy6"/>
    <dgm:cxn modelId="{6D4F4943-18A5-4569-9066-E482A13E6121}" type="presParOf" srcId="{8972BA72-4A76-4A43-9058-2A9E276B47F3}" destId="{68AB517B-9B3D-4ADF-A43D-586E9ABD294D}" srcOrd="1" destOrd="0" presId="urn:microsoft.com/office/officeart/2005/8/layout/hierarchy6"/>
    <dgm:cxn modelId="{7BB1D4B5-D965-4D85-B1AB-92D1A9A8535B}" type="presParOf" srcId="{68AB517B-9B3D-4ADF-A43D-586E9ABD294D}" destId="{A900AE14-0F47-4DEE-91C8-E8747C2EDD07}" srcOrd="0" destOrd="0" presId="urn:microsoft.com/office/officeart/2005/8/layout/hierarchy6"/>
    <dgm:cxn modelId="{139E3825-4A52-43E0-A292-FC2228DADF98}" type="presParOf" srcId="{68AB517B-9B3D-4ADF-A43D-586E9ABD294D}" destId="{6450A2EC-260A-4F94-ADF6-928C3E93FB96}" srcOrd="1" destOrd="0" presId="urn:microsoft.com/office/officeart/2005/8/layout/hierarchy6"/>
    <dgm:cxn modelId="{6BC80920-86CC-48F8-96B1-4422DD0063B6}" type="presParOf" srcId="{6450A2EC-260A-4F94-ADF6-928C3E93FB96}" destId="{75A44839-45C1-4849-8F0C-678C22BD5BE5}" srcOrd="0" destOrd="0" presId="urn:microsoft.com/office/officeart/2005/8/layout/hierarchy6"/>
    <dgm:cxn modelId="{62C2B13F-E086-4EC2-9B97-644352FB61F5}" type="presParOf" srcId="{6450A2EC-260A-4F94-ADF6-928C3E93FB96}" destId="{CEB3C224-D380-449D-8182-085F39BFFD95}" srcOrd="1" destOrd="0" presId="urn:microsoft.com/office/officeart/2005/8/layout/hierarchy6"/>
    <dgm:cxn modelId="{3F506A18-12C1-4D05-8242-4B86417F919F}" type="presParOf" srcId="{CEB3C224-D380-449D-8182-085F39BFFD95}" destId="{7636C427-BC02-4986-9D17-DD9D84C6A121}" srcOrd="0" destOrd="0" presId="urn:microsoft.com/office/officeart/2005/8/layout/hierarchy6"/>
    <dgm:cxn modelId="{51205DD7-E685-4DC9-83E5-5335D8C8C4AC}" type="presParOf" srcId="{CEB3C224-D380-449D-8182-085F39BFFD95}" destId="{3525CA8B-3486-4E03-9E22-87C9A4545673}" srcOrd="1" destOrd="0" presId="urn:microsoft.com/office/officeart/2005/8/layout/hierarchy6"/>
    <dgm:cxn modelId="{BD5F5F22-2B62-4431-AF51-6E9B50335E70}" type="presParOf" srcId="{3525CA8B-3486-4E03-9E22-87C9A4545673}" destId="{55A57D1C-2C67-4D7D-933C-402F65C0086F}" srcOrd="0" destOrd="0" presId="urn:microsoft.com/office/officeart/2005/8/layout/hierarchy6"/>
    <dgm:cxn modelId="{BE4E5A4C-8605-4FFB-9D3D-703F02B31521}" type="presParOf" srcId="{3525CA8B-3486-4E03-9E22-87C9A4545673}" destId="{00543878-83C5-4FC0-8AEC-AF1C461B6D57}" srcOrd="1" destOrd="0" presId="urn:microsoft.com/office/officeart/2005/8/layout/hierarchy6"/>
    <dgm:cxn modelId="{6D131EBE-D9A9-4CBF-A571-D380F69DC8D5}" type="presParOf" srcId="{CEB3C224-D380-449D-8182-085F39BFFD95}" destId="{E1F12640-2B33-4614-95F4-DC53635C0D87}" srcOrd="2" destOrd="0" presId="urn:microsoft.com/office/officeart/2005/8/layout/hierarchy6"/>
    <dgm:cxn modelId="{EED334EE-DD1D-4D4D-9FC2-0667F11F13DF}" type="presParOf" srcId="{CEB3C224-D380-449D-8182-085F39BFFD95}" destId="{A575EF25-9A04-4DC7-9F77-BA72D0D5330D}" srcOrd="3" destOrd="0" presId="urn:microsoft.com/office/officeart/2005/8/layout/hierarchy6"/>
    <dgm:cxn modelId="{27C1EBB1-6CF1-46C5-895D-1DF5B09F1835}" type="presParOf" srcId="{A575EF25-9A04-4DC7-9F77-BA72D0D5330D}" destId="{341C7F7F-F66F-429A-A637-F4EDF21413B6}" srcOrd="0" destOrd="0" presId="urn:microsoft.com/office/officeart/2005/8/layout/hierarchy6"/>
    <dgm:cxn modelId="{BDCFEFA6-9E1B-41E3-9822-4E4AE59E5B58}" type="presParOf" srcId="{A575EF25-9A04-4DC7-9F77-BA72D0D5330D}" destId="{D97611F8-C3E0-48B0-BC40-774E5CCC411C}" srcOrd="1" destOrd="0" presId="urn:microsoft.com/office/officeart/2005/8/layout/hierarchy6"/>
    <dgm:cxn modelId="{317B0DFD-8CAC-4AA2-AA0F-9FE334B38148}" type="presParOf" srcId="{AA28EFDE-EA3E-4919-8C25-4C205CFBE674}" destId="{75EC3631-A54D-446A-B735-CD35A49766CC}" srcOrd="1" destOrd="0" presId="urn:microsoft.com/office/officeart/2005/8/layout/hierarchy6"/>
    <dgm:cxn modelId="{3EC4550A-3B96-4443-8FDD-B7E1E94FB49F}" type="presParOf" srcId="{75EC3631-A54D-446A-B735-CD35A49766CC}" destId="{B434C7C6-B428-4F1A-AD50-A319233B0E64}" srcOrd="0" destOrd="0" presId="urn:microsoft.com/office/officeart/2005/8/layout/hierarchy6"/>
    <dgm:cxn modelId="{B3FAC572-E9E7-4B41-BC0C-CFF3F66EB34A}" type="presParOf" srcId="{B434C7C6-B428-4F1A-AD50-A319233B0E64}" destId="{7949112E-A441-472E-9221-69622910B35E}" srcOrd="0" destOrd="0" presId="urn:microsoft.com/office/officeart/2005/8/layout/hierarchy6"/>
    <dgm:cxn modelId="{30EBE953-F735-48BD-806C-7735363FD451}" type="presParOf" srcId="{B434C7C6-B428-4F1A-AD50-A319233B0E64}" destId="{63FB7A8E-C416-480D-92FF-80DF8512C0B0}" srcOrd="1" destOrd="0" presId="urn:microsoft.com/office/officeart/2005/8/layout/hierarchy6"/>
    <dgm:cxn modelId="{A57DB7F9-1CE9-4F99-918B-28EC27ECD83F}" type="presParOf" srcId="{75EC3631-A54D-446A-B735-CD35A49766CC}" destId="{7B3DC82E-D79C-451F-8F35-1F4538F45C66}" srcOrd="1" destOrd="0" presId="urn:microsoft.com/office/officeart/2005/8/layout/hierarchy6"/>
    <dgm:cxn modelId="{7F3CB39D-149D-47BF-8169-44AB02EB4AF0}" type="presParOf" srcId="{7B3DC82E-D79C-451F-8F35-1F4538F45C66}" destId="{FFE366ED-691C-4806-8A49-A8BC04F55444}" srcOrd="0" destOrd="0" presId="urn:microsoft.com/office/officeart/2005/8/layout/hierarchy6"/>
    <dgm:cxn modelId="{ABBBD52F-293A-492D-8718-49784FD17D32}" type="presParOf" srcId="{75EC3631-A54D-446A-B735-CD35A49766CC}" destId="{91ADA18E-6D4E-4CE1-B22E-F55A8BF5C1FB}" srcOrd="2" destOrd="0" presId="urn:microsoft.com/office/officeart/2005/8/layout/hierarchy6"/>
    <dgm:cxn modelId="{39D563CB-8B40-4195-A303-F65A730B3CF4}" type="presParOf" srcId="{91ADA18E-6D4E-4CE1-B22E-F55A8BF5C1FB}" destId="{8209C0F1-F76C-4D7F-9D61-8DFCD3843CE0}" srcOrd="0" destOrd="0" presId="urn:microsoft.com/office/officeart/2005/8/layout/hierarchy6"/>
    <dgm:cxn modelId="{DEDF4680-8008-4070-BF65-65EFB6D79BB0}" type="presParOf" srcId="{91ADA18E-6D4E-4CE1-B22E-F55A8BF5C1FB}" destId="{CD80018D-2032-42B4-9CFF-BC1051E9E22F}" srcOrd="1" destOrd="0" presId="urn:microsoft.com/office/officeart/2005/8/layout/hierarchy6"/>
    <dgm:cxn modelId="{CCA4053F-0701-494A-85BD-76FD98B746A0}" type="presParOf" srcId="{75EC3631-A54D-446A-B735-CD35A49766CC}" destId="{F7AB593F-6DCA-4B9D-A77A-2BE569C0447C}" srcOrd="3" destOrd="0" presId="urn:microsoft.com/office/officeart/2005/8/layout/hierarchy6"/>
    <dgm:cxn modelId="{39115B0F-177A-45AB-BB7C-0F3677DE9D01}" type="presParOf" srcId="{F7AB593F-6DCA-4B9D-A77A-2BE569C0447C}" destId="{88BDAF54-D2BC-4BCD-8805-F785D05979F1}" srcOrd="0" destOrd="0" presId="urn:microsoft.com/office/officeart/2005/8/layout/hierarchy6"/>
    <dgm:cxn modelId="{F2F67351-9247-4CC0-AF89-4FDD830C38E6}" type="presParOf" srcId="{75EC3631-A54D-446A-B735-CD35A49766CC}" destId="{3801FB01-396E-40A6-AA3A-B7587C8FB9C1}" srcOrd="4" destOrd="0" presId="urn:microsoft.com/office/officeart/2005/8/layout/hierarchy6"/>
    <dgm:cxn modelId="{33FBE9BB-10F1-4B3F-8363-E4B4F4B3AB52}" type="presParOf" srcId="{3801FB01-396E-40A6-AA3A-B7587C8FB9C1}" destId="{7C1972D3-0549-4616-9391-A5D29C702D62}" srcOrd="0" destOrd="0" presId="urn:microsoft.com/office/officeart/2005/8/layout/hierarchy6"/>
    <dgm:cxn modelId="{6159E435-7FFF-4428-88B9-ADBFD80721DC}" type="presParOf" srcId="{3801FB01-396E-40A6-AA3A-B7587C8FB9C1}" destId="{C048F342-162F-4F3C-9C47-451148DF7630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1D97F0B-14B8-4844-A123-891E4540E8C4}" type="doc">
      <dgm:prSet loTypeId="urn:microsoft.com/office/officeart/2005/8/layout/rings+Icon" loCatId="officeonline" qsTypeId="urn:microsoft.com/office/officeart/2005/8/quickstyle/simple1" qsCatId="simple" csTypeId="urn:microsoft.com/office/officeart/2005/8/colors/accent1_2" csCatId="accent1" phldr="1"/>
      <dgm:spPr/>
    </dgm:pt>
    <dgm:pt modelId="{01CCF1E4-E0C9-4C16-8AB0-5C1720FB27B2}">
      <dgm:prSet phldrT="[Text]" custT="1"/>
      <dgm:spPr>
        <a:solidFill>
          <a:schemeClr val="accent1">
            <a:lumMod val="20000"/>
            <a:lumOff val="80000"/>
            <a:alpha val="50000"/>
          </a:schemeClr>
        </a:solidFill>
      </dgm:spPr>
      <dgm:t>
        <a:bodyPr/>
        <a:lstStyle/>
        <a:p>
          <a:pPr algn="ctr">
            <a:buNone/>
          </a:pPr>
          <a:r>
            <a:rPr lang="en-GB" sz="1400" b="1" i="0" u="sng" strike="noStrike" cap="none" spc="0" baseline="0" dirty="0">
              <a:solidFill>
                <a:schemeClr val="bg1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EMPLOYER REPRESENTATIVES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Charles Golden 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Fleet Director, 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Carnival UK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Matthew Gordon 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CEO, 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North Star Shipping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Captain Peter Selby 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Operability Manger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 RFA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Dieter Jaenicke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MNM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 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Chairman, 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Viking Group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Colin Barr 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Director, Marine HR </a:t>
          </a:r>
          <a:r>
            <a:rPr lang="en-GB" sz="900" b="1" i="0" u="none" strike="noStrike" cap="none" spc="0" baseline="0" dirty="0" err="1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Seapeak</a:t>
          </a:r>
          <a:endParaRPr lang="en-GB" sz="900" b="1" i="0" u="none" strike="noStrike" cap="none" spc="0" baseline="0" dirty="0">
            <a:solidFill>
              <a:srgbClr val="000000"/>
            </a:solidFill>
            <a:uFillTx/>
            <a:latin typeface="Calibri" pitchFamily="34"/>
            <a:ea typeface="Calibri" pitchFamily="34"/>
            <a:cs typeface="Times New Roman" pitchFamily="18"/>
          </a:endParaRP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Tom Davis 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Fleet Manager, 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Intrada Shipping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Gemma Griffin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MNM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 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VP HR, 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DFDS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Leanna Lakes 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Operations Director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, Red Funnel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Tim Springett 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Policy Director, 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UK Chamber of Shipping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Ian Hampton 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Chief People, Comms &amp; Ops Officer, 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Stena Line</a:t>
          </a:r>
          <a:endParaRPr lang="en-GB" sz="900" dirty="0"/>
        </a:p>
      </dgm:t>
    </dgm:pt>
    <dgm:pt modelId="{F82688D4-EE73-4BEE-8EDE-DE6F6B2B4BEF}" type="parTrans" cxnId="{3EAA69F0-53F0-474A-8785-7AB4A2A22248}">
      <dgm:prSet/>
      <dgm:spPr/>
      <dgm:t>
        <a:bodyPr/>
        <a:lstStyle/>
        <a:p>
          <a:endParaRPr lang="en-GB"/>
        </a:p>
      </dgm:t>
    </dgm:pt>
    <dgm:pt modelId="{F0AD4809-9690-48C1-9428-945E9B4F5E39}" type="sibTrans" cxnId="{3EAA69F0-53F0-474A-8785-7AB4A2A22248}">
      <dgm:prSet/>
      <dgm:spPr/>
      <dgm:t>
        <a:bodyPr/>
        <a:lstStyle/>
        <a:p>
          <a:endParaRPr lang="en-GB"/>
        </a:p>
      </dgm:t>
    </dgm:pt>
    <dgm:pt modelId="{193CAF95-1A2C-4E33-A8C1-ABD0593EF440}">
      <dgm:prSet phldrT="[Text]" custT="1"/>
      <dgm:spPr>
        <a:solidFill>
          <a:schemeClr val="accent1">
            <a:lumMod val="60000"/>
            <a:lumOff val="40000"/>
            <a:alpha val="50000"/>
          </a:schemeClr>
        </a:solidFill>
      </dgm:spPr>
      <dgm:t>
        <a:bodyPr/>
        <a:lstStyle/>
        <a:p>
          <a:pPr algn="ctr">
            <a:buNone/>
          </a:pPr>
          <a:r>
            <a:rPr lang="en-GB" sz="1200" b="1" i="0" u="sng" strike="noStrike" cap="none" spc="0" baseline="0" dirty="0">
              <a:solidFill>
                <a:schemeClr val="bg1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SOCIAL PARTNER REPRESENTATIVES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David Appleton 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Head of Professional and Technical, 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Nautilus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Rachel Lynch 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Strategic Organiser, 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Nautilus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Darren Procter 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National Secretary, 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RMT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Mark Carden 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Assistant National Secretary, 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RMT</a:t>
          </a:r>
          <a:endParaRPr lang="en-GB" sz="900" dirty="0"/>
        </a:p>
      </dgm:t>
    </dgm:pt>
    <dgm:pt modelId="{E7837ECD-C9E5-4E73-A402-7B53356BA774}" type="parTrans" cxnId="{B2E2F72E-D3E9-43CC-A712-A716D7E339C0}">
      <dgm:prSet/>
      <dgm:spPr/>
      <dgm:t>
        <a:bodyPr/>
        <a:lstStyle/>
        <a:p>
          <a:endParaRPr lang="en-GB"/>
        </a:p>
      </dgm:t>
    </dgm:pt>
    <dgm:pt modelId="{66A17EAB-F872-442B-A330-A0E8DFD2B014}" type="sibTrans" cxnId="{B2E2F72E-D3E9-43CC-A712-A716D7E339C0}">
      <dgm:prSet/>
      <dgm:spPr/>
      <dgm:t>
        <a:bodyPr/>
        <a:lstStyle/>
        <a:p>
          <a:endParaRPr lang="en-GB"/>
        </a:p>
      </dgm:t>
    </dgm:pt>
    <dgm:pt modelId="{29B75F4F-8702-43D4-A878-8C6A9FB012F7}">
      <dgm:prSet phldrT="[Text]" custT="1"/>
      <dgm:spPr>
        <a:solidFill>
          <a:schemeClr val="accent1">
            <a:lumMod val="75000"/>
            <a:alpha val="50000"/>
          </a:schemeClr>
        </a:solidFill>
      </dgm:spPr>
      <dgm:t>
        <a:bodyPr/>
        <a:lstStyle/>
        <a:p>
          <a:pPr algn="ctr">
            <a:buNone/>
          </a:pPr>
          <a:r>
            <a:rPr lang="en-GB" sz="1200" b="1" i="0" u="sng" strike="noStrike" cap="none" spc="0" baseline="0" dirty="0">
              <a:solidFill>
                <a:schemeClr val="bg1"/>
              </a:solidFill>
              <a:uFillTx/>
              <a:latin typeface="Calibri" pitchFamily="34"/>
              <a:cs typeface="Times New Roman" pitchFamily="18"/>
            </a:rPr>
            <a:t>EDUCATIONALIST REPRESENTATIVES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Neil Atkinson (</a:t>
          </a:r>
          <a:r>
            <a:rPr lang="en-GB" sz="900" dirty="0"/>
            <a:t>MNM MSc FNI </a:t>
          </a:r>
          <a:r>
            <a:rPr lang="en-GB" sz="900" dirty="0" err="1"/>
            <a:t>CMgr</a:t>
          </a:r>
          <a:r>
            <a:rPr lang="en-GB" sz="900" dirty="0"/>
            <a:t> FCMI </a:t>
          </a:r>
          <a:r>
            <a:rPr lang="en-GB" sz="900" dirty="0" err="1"/>
            <a:t>CMMar</a:t>
          </a:r>
          <a:r>
            <a:rPr lang="en-GB" sz="900" dirty="0"/>
            <a:t>)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Principal, 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Fleetwood Nautical Campus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Simon Ashton 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Principal, 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South Shields Marine School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Lars Lippuner (</a:t>
          </a:r>
          <a:r>
            <a:rPr lang="en-GB" sz="900" dirty="0"/>
            <a:t>MSc MBA PFHEA AFNI)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 – Ass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ociate Professor/Director,  </a:t>
          </a:r>
          <a:r>
            <a:rPr lang="en-GB" sz="900" b="1" i="0" u="none" strike="noStrike" cap="none" spc="0" baseline="0" dirty="0" err="1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Warsash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 Maritime Academy</a:t>
          </a:r>
        </a:p>
        <a:p>
          <a:pPr algn="ctr">
            <a:buNone/>
          </a:pP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Paul Little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 (CBE, </a:t>
          </a:r>
          <a:r>
            <a:rPr lang="en-GB" sz="900" dirty="0" err="1"/>
            <a:t>FRSE,FRSA,FIoD,FNI,FIKE,RNR</a:t>
          </a:r>
          <a:r>
            <a:rPr lang="en-GB" sz="900" dirty="0"/>
            <a:t>)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 – </a:t>
          </a:r>
          <a:r>
            <a:rPr lang="en-GB" sz="900" b="0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Principal, </a:t>
          </a:r>
          <a:r>
            <a:rPr lang="en-GB" sz="900" b="1" i="0" u="none" strike="noStrike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City of Glasgow College</a:t>
          </a:r>
          <a:endParaRPr lang="en-GB" sz="900" b="1" dirty="0"/>
        </a:p>
      </dgm:t>
    </dgm:pt>
    <dgm:pt modelId="{B119525F-AAEF-4270-AA6F-0CA1DEAB128A}" type="parTrans" cxnId="{EF1F3544-1D17-4E0B-9610-1A2E76279040}">
      <dgm:prSet/>
      <dgm:spPr/>
      <dgm:t>
        <a:bodyPr/>
        <a:lstStyle/>
        <a:p>
          <a:endParaRPr lang="en-GB"/>
        </a:p>
      </dgm:t>
    </dgm:pt>
    <dgm:pt modelId="{1DFFBFA3-9A9A-40D3-A230-C781FAA6B341}" type="sibTrans" cxnId="{EF1F3544-1D17-4E0B-9610-1A2E76279040}">
      <dgm:prSet/>
      <dgm:spPr/>
      <dgm:t>
        <a:bodyPr/>
        <a:lstStyle/>
        <a:p>
          <a:endParaRPr lang="en-GB"/>
        </a:p>
      </dgm:t>
    </dgm:pt>
    <dgm:pt modelId="{173AD4D2-3066-44C4-812B-3594EBAEFFED}" type="pres">
      <dgm:prSet presAssocID="{91D97F0B-14B8-4844-A123-891E4540E8C4}" presName="Name0" presStyleCnt="0">
        <dgm:presLayoutVars>
          <dgm:chMax val="7"/>
          <dgm:dir/>
          <dgm:resizeHandles val="exact"/>
        </dgm:presLayoutVars>
      </dgm:prSet>
      <dgm:spPr/>
    </dgm:pt>
    <dgm:pt modelId="{B3AC0695-7737-4072-9F18-428A42DC00EA}" type="pres">
      <dgm:prSet presAssocID="{91D97F0B-14B8-4844-A123-891E4540E8C4}" presName="ellipse1" presStyleLbl="vennNode1" presStyleIdx="0" presStyleCnt="3" custScaleX="118388" custScaleY="84710" custLinFactNeighborX="46740" custLinFactNeighborY="-11334">
        <dgm:presLayoutVars>
          <dgm:bulletEnabled val="1"/>
        </dgm:presLayoutVars>
      </dgm:prSet>
      <dgm:spPr/>
    </dgm:pt>
    <dgm:pt modelId="{543B8DEE-4568-4DC3-84AD-438F25773811}" type="pres">
      <dgm:prSet presAssocID="{91D97F0B-14B8-4844-A123-891E4540E8C4}" presName="ellipse2" presStyleLbl="vennNode1" presStyleIdx="1" presStyleCnt="3" custScaleY="70755" custLinFactNeighborX="38197" custLinFactNeighborY="-12122">
        <dgm:presLayoutVars>
          <dgm:bulletEnabled val="1"/>
        </dgm:presLayoutVars>
      </dgm:prSet>
      <dgm:spPr/>
    </dgm:pt>
    <dgm:pt modelId="{3A9A2975-F6AC-4701-8F22-6D851937CA03}" type="pres">
      <dgm:prSet presAssocID="{91D97F0B-14B8-4844-A123-891E4540E8C4}" presName="ellipse3" presStyleLbl="vennNode1" presStyleIdx="2" presStyleCnt="3" custScaleX="98325" custScaleY="68706" custLinFactNeighborX="-99551" custLinFactNeighborY="52682">
        <dgm:presLayoutVars>
          <dgm:bulletEnabled val="1"/>
        </dgm:presLayoutVars>
      </dgm:prSet>
      <dgm:spPr/>
    </dgm:pt>
  </dgm:ptLst>
  <dgm:cxnLst>
    <dgm:cxn modelId="{B2E2F72E-D3E9-43CC-A712-A716D7E339C0}" srcId="{91D97F0B-14B8-4844-A123-891E4540E8C4}" destId="{193CAF95-1A2C-4E33-A8C1-ABD0593EF440}" srcOrd="1" destOrd="0" parTransId="{E7837ECD-C9E5-4E73-A402-7B53356BA774}" sibTransId="{66A17EAB-F872-442B-A330-A0E8DFD2B014}"/>
    <dgm:cxn modelId="{EF1F3544-1D17-4E0B-9610-1A2E76279040}" srcId="{91D97F0B-14B8-4844-A123-891E4540E8C4}" destId="{29B75F4F-8702-43D4-A878-8C6A9FB012F7}" srcOrd="2" destOrd="0" parTransId="{B119525F-AAEF-4270-AA6F-0CA1DEAB128A}" sibTransId="{1DFFBFA3-9A9A-40D3-A230-C781FAA6B341}"/>
    <dgm:cxn modelId="{EB4D3073-F577-4844-8A69-A801843F471C}" type="presOf" srcId="{01CCF1E4-E0C9-4C16-8AB0-5C1720FB27B2}" destId="{B3AC0695-7737-4072-9F18-428A42DC00EA}" srcOrd="0" destOrd="0" presId="urn:microsoft.com/office/officeart/2005/8/layout/rings+Icon"/>
    <dgm:cxn modelId="{C96CC790-4445-40F9-8974-6F79BCE18E63}" type="presOf" srcId="{193CAF95-1A2C-4E33-A8C1-ABD0593EF440}" destId="{543B8DEE-4568-4DC3-84AD-438F25773811}" srcOrd="0" destOrd="0" presId="urn:microsoft.com/office/officeart/2005/8/layout/rings+Icon"/>
    <dgm:cxn modelId="{9A7962A5-CD4E-4D4D-A5AD-8D5D08DBE9DD}" type="presOf" srcId="{29B75F4F-8702-43D4-A878-8C6A9FB012F7}" destId="{3A9A2975-F6AC-4701-8F22-6D851937CA03}" srcOrd="0" destOrd="0" presId="urn:microsoft.com/office/officeart/2005/8/layout/rings+Icon"/>
    <dgm:cxn modelId="{AFEFEFAC-7410-444E-A36B-00B0558B0EEE}" type="presOf" srcId="{91D97F0B-14B8-4844-A123-891E4540E8C4}" destId="{173AD4D2-3066-44C4-812B-3594EBAEFFED}" srcOrd="0" destOrd="0" presId="urn:microsoft.com/office/officeart/2005/8/layout/rings+Icon"/>
    <dgm:cxn modelId="{3EAA69F0-53F0-474A-8785-7AB4A2A22248}" srcId="{91D97F0B-14B8-4844-A123-891E4540E8C4}" destId="{01CCF1E4-E0C9-4C16-8AB0-5C1720FB27B2}" srcOrd="0" destOrd="0" parTransId="{F82688D4-EE73-4BEE-8EDE-DE6F6B2B4BEF}" sibTransId="{F0AD4809-9690-48C1-9428-945E9B4F5E39}"/>
    <dgm:cxn modelId="{3FAC6632-17B6-4425-8732-A780DE2DD663}" type="presParOf" srcId="{173AD4D2-3066-44C4-812B-3594EBAEFFED}" destId="{B3AC0695-7737-4072-9F18-428A42DC00EA}" srcOrd="0" destOrd="0" presId="urn:microsoft.com/office/officeart/2005/8/layout/rings+Icon"/>
    <dgm:cxn modelId="{EEC29F17-0537-40B9-B8BC-B6F9AB1D81A5}" type="presParOf" srcId="{173AD4D2-3066-44C4-812B-3594EBAEFFED}" destId="{543B8DEE-4568-4DC3-84AD-438F25773811}" srcOrd="1" destOrd="0" presId="urn:microsoft.com/office/officeart/2005/8/layout/rings+Icon"/>
    <dgm:cxn modelId="{1B24035D-F83D-4096-93BD-9CC91D98B1E9}" type="presParOf" srcId="{173AD4D2-3066-44C4-812B-3594EBAEFFED}" destId="{3A9A2975-F6AC-4701-8F22-6D851937CA03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22013A-B90D-43AA-8CAD-5EBE2481F0E7}">
      <dsp:nvSpPr>
        <dsp:cNvPr id="0" name=""/>
        <dsp:cNvSpPr/>
      </dsp:nvSpPr>
      <dsp:spPr>
        <a:xfrm>
          <a:off x="2804203" y="568662"/>
          <a:ext cx="4461054" cy="4461054"/>
        </a:xfrm>
        <a:prstGeom prst="blockArc">
          <a:avLst>
            <a:gd name="adj1" fmla="val 10629085"/>
            <a:gd name="adj2" fmla="val 17238372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2609CD-224E-4F20-BDEF-CAB50CB0404E}">
      <dsp:nvSpPr>
        <dsp:cNvPr id="0" name=""/>
        <dsp:cNvSpPr/>
      </dsp:nvSpPr>
      <dsp:spPr>
        <a:xfrm>
          <a:off x="2804586" y="777228"/>
          <a:ext cx="4461054" cy="4461054"/>
        </a:xfrm>
        <a:prstGeom prst="blockArc">
          <a:avLst>
            <a:gd name="adj1" fmla="val 4303276"/>
            <a:gd name="adj2" fmla="val 10958293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39533C-4EB1-47EA-9845-836D1A79EBF2}">
      <dsp:nvSpPr>
        <dsp:cNvPr id="0" name=""/>
        <dsp:cNvSpPr/>
      </dsp:nvSpPr>
      <dsp:spPr>
        <a:xfrm>
          <a:off x="4078065" y="748731"/>
          <a:ext cx="4461054" cy="4461054"/>
        </a:xfrm>
        <a:prstGeom prst="blockArc">
          <a:avLst>
            <a:gd name="adj1" fmla="val 21471483"/>
            <a:gd name="adj2" fmla="val 6342895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A16EB2-ECCD-4350-8780-53D9ED261C9B}">
      <dsp:nvSpPr>
        <dsp:cNvPr id="0" name=""/>
        <dsp:cNvSpPr/>
      </dsp:nvSpPr>
      <dsp:spPr>
        <a:xfrm>
          <a:off x="4078482" y="575390"/>
          <a:ext cx="4461054" cy="4461054"/>
        </a:xfrm>
        <a:prstGeom prst="blockArc">
          <a:avLst>
            <a:gd name="adj1" fmla="val 15197930"/>
            <a:gd name="adj2" fmla="val 145059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A34EB3-CF25-4CBC-A2F4-3D175CF06EF1}">
      <dsp:nvSpPr>
        <dsp:cNvPr id="0" name=""/>
        <dsp:cNvSpPr/>
      </dsp:nvSpPr>
      <dsp:spPr>
        <a:xfrm>
          <a:off x="4667553" y="1871135"/>
          <a:ext cx="2053381" cy="2053381"/>
        </a:xfrm>
        <a:prstGeom prst="ellipse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100" kern="1200" dirty="0">
              <a:solidFill>
                <a:srgbClr val="002060"/>
              </a:solidFill>
            </a:rPr>
            <a:t>MNTB</a:t>
          </a:r>
        </a:p>
      </dsp:txBody>
      <dsp:txXfrm>
        <a:off x="4968264" y="2171846"/>
        <a:ext cx="1451959" cy="1451959"/>
      </dsp:txXfrm>
    </dsp:sp>
    <dsp:sp modelId="{78A2BC93-AB51-4F64-AAC8-6DF1E1198E90}">
      <dsp:nvSpPr>
        <dsp:cNvPr id="0" name=""/>
        <dsp:cNvSpPr/>
      </dsp:nvSpPr>
      <dsp:spPr>
        <a:xfrm>
          <a:off x="4964187" y="360"/>
          <a:ext cx="1437366" cy="1437366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50" b="1" kern="1200" dirty="0"/>
        </a:p>
      </dsp:txBody>
      <dsp:txXfrm>
        <a:off x="5174684" y="210857"/>
        <a:ext cx="1016372" cy="1016372"/>
      </dsp:txXfrm>
    </dsp:sp>
    <dsp:sp modelId="{06D3D05D-E43D-4EB3-AA75-3FEB2FE933AD}">
      <dsp:nvSpPr>
        <dsp:cNvPr id="0" name=""/>
        <dsp:cNvSpPr/>
      </dsp:nvSpPr>
      <dsp:spPr>
        <a:xfrm>
          <a:off x="7767169" y="2179143"/>
          <a:ext cx="1437366" cy="1437366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Education</a:t>
          </a:r>
        </a:p>
      </dsp:txBody>
      <dsp:txXfrm>
        <a:off x="7977666" y="2389640"/>
        <a:ext cx="1016372" cy="1016372"/>
      </dsp:txXfrm>
    </dsp:sp>
    <dsp:sp modelId="{2E197148-C023-4754-AD78-E31D1768E099}">
      <dsp:nvSpPr>
        <dsp:cNvPr id="0" name=""/>
        <dsp:cNvSpPr/>
      </dsp:nvSpPr>
      <dsp:spPr>
        <a:xfrm>
          <a:off x="4999783" y="4357917"/>
          <a:ext cx="1437366" cy="1437366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General public and industry stakeholders</a:t>
          </a:r>
        </a:p>
      </dsp:txBody>
      <dsp:txXfrm>
        <a:off x="5210280" y="4568414"/>
        <a:ext cx="1016372" cy="1016372"/>
      </dsp:txXfrm>
    </dsp:sp>
    <dsp:sp modelId="{FA599493-EA3F-4A69-AB6C-AACFAAC0344B}">
      <dsp:nvSpPr>
        <dsp:cNvPr id="0" name=""/>
        <dsp:cNvSpPr/>
      </dsp:nvSpPr>
      <dsp:spPr>
        <a:xfrm>
          <a:off x="2139957" y="2188784"/>
          <a:ext cx="1437366" cy="1437366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Shipowners</a:t>
          </a:r>
        </a:p>
      </dsp:txBody>
      <dsp:txXfrm>
        <a:off x="2350454" y="2399281"/>
        <a:ext cx="1016372" cy="10163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7D019B-784A-4F65-8E4D-945DD7A24C0B}">
      <dsp:nvSpPr>
        <dsp:cNvPr id="0" name=""/>
        <dsp:cNvSpPr/>
      </dsp:nvSpPr>
      <dsp:spPr>
        <a:xfrm>
          <a:off x="1938251" y="0"/>
          <a:ext cx="2014450" cy="2014450"/>
        </a:xfrm>
        <a:prstGeom prst="triangle">
          <a:avLst/>
        </a:prstGeom>
        <a:solidFill>
          <a:srgbClr val="00AEC6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PROMISE </a:t>
          </a:r>
        </a:p>
      </dsp:txBody>
      <dsp:txXfrm>
        <a:off x="2441864" y="1007225"/>
        <a:ext cx="1007225" cy="1007225"/>
      </dsp:txXfrm>
    </dsp:sp>
    <dsp:sp modelId="{3DC3BFB2-E38E-4EF5-AFA1-4511ECC8B94F}">
      <dsp:nvSpPr>
        <dsp:cNvPr id="0" name=""/>
        <dsp:cNvSpPr/>
      </dsp:nvSpPr>
      <dsp:spPr>
        <a:xfrm>
          <a:off x="931026" y="2014450"/>
          <a:ext cx="2014450" cy="2014450"/>
        </a:xfrm>
        <a:prstGeom prst="triangle">
          <a:avLst/>
        </a:prstGeom>
        <a:solidFill>
          <a:srgbClr val="00AE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PRIORITIES</a:t>
          </a:r>
        </a:p>
      </dsp:txBody>
      <dsp:txXfrm>
        <a:off x="1434639" y="3021675"/>
        <a:ext cx="1007225" cy="1007225"/>
      </dsp:txXfrm>
    </dsp:sp>
    <dsp:sp modelId="{21BD2F8E-8E55-4DEC-B0FF-285D22C964DA}">
      <dsp:nvSpPr>
        <dsp:cNvPr id="0" name=""/>
        <dsp:cNvSpPr/>
      </dsp:nvSpPr>
      <dsp:spPr>
        <a:xfrm rot="10800000">
          <a:off x="1938251" y="2014450"/>
          <a:ext cx="2014450" cy="2014450"/>
        </a:xfrm>
        <a:prstGeom prst="triangle">
          <a:avLst/>
        </a:prstGeom>
        <a:solidFill>
          <a:sysClr val="window" lastClr="FFFFFF">
            <a:lumMod val="65000"/>
          </a:sys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DELIVERING ON OUR PURPOSE</a:t>
          </a:r>
        </a:p>
      </dsp:txBody>
      <dsp:txXfrm rot="10800000">
        <a:off x="2441863" y="2014450"/>
        <a:ext cx="1007225" cy="1007225"/>
      </dsp:txXfrm>
    </dsp:sp>
    <dsp:sp modelId="{E4386790-44A3-4B93-A1BB-DF97C075FCFE}">
      <dsp:nvSpPr>
        <dsp:cNvPr id="0" name=""/>
        <dsp:cNvSpPr/>
      </dsp:nvSpPr>
      <dsp:spPr>
        <a:xfrm>
          <a:off x="2945476" y="2014450"/>
          <a:ext cx="2014450" cy="2014450"/>
        </a:xfrm>
        <a:prstGeom prst="triangle">
          <a:avLst/>
        </a:prstGeom>
        <a:solidFill>
          <a:srgbClr val="00206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PRINCIPLES</a:t>
          </a:r>
        </a:p>
      </dsp:txBody>
      <dsp:txXfrm>
        <a:off x="3449089" y="3021675"/>
        <a:ext cx="1007225" cy="10072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1972D3-0549-4616-9391-A5D29C702D62}">
      <dsp:nvSpPr>
        <dsp:cNvPr id="0" name=""/>
        <dsp:cNvSpPr/>
      </dsp:nvSpPr>
      <dsp:spPr>
        <a:xfrm>
          <a:off x="755256" y="3793984"/>
          <a:ext cx="7020854" cy="1624983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9050">
          <a:noFill/>
          <a:prstDash val="dash"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 dirty="0"/>
        </a:p>
      </dsp:txBody>
      <dsp:txXfrm>
        <a:off x="755256" y="3793984"/>
        <a:ext cx="2106256" cy="1624983"/>
      </dsp:txXfrm>
    </dsp:sp>
    <dsp:sp modelId="{8209C0F1-F76C-4D7F-9D61-8DFCD3843CE0}">
      <dsp:nvSpPr>
        <dsp:cNvPr id="0" name=""/>
        <dsp:cNvSpPr/>
      </dsp:nvSpPr>
      <dsp:spPr>
        <a:xfrm>
          <a:off x="755256" y="1896841"/>
          <a:ext cx="7020854" cy="1624983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 dirty="0"/>
        </a:p>
      </dsp:txBody>
      <dsp:txXfrm>
        <a:off x="755256" y="1896841"/>
        <a:ext cx="2106256" cy="1624983"/>
      </dsp:txXfrm>
    </dsp:sp>
    <dsp:sp modelId="{7949112E-A441-472E-9221-69622910B35E}">
      <dsp:nvSpPr>
        <dsp:cNvPr id="0" name=""/>
        <dsp:cNvSpPr/>
      </dsp:nvSpPr>
      <dsp:spPr>
        <a:xfrm>
          <a:off x="755256" y="-301"/>
          <a:ext cx="7020854" cy="1624983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 dirty="0"/>
        </a:p>
      </dsp:txBody>
      <dsp:txXfrm>
        <a:off x="755256" y="-301"/>
        <a:ext cx="2106256" cy="1624983"/>
      </dsp:txXfrm>
    </dsp:sp>
    <dsp:sp modelId="{831AE904-102B-4B94-A66F-4083A8B7F5D3}">
      <dsp:nvSpPr>
        <dsp:cNvPr id="0" name=""/>
        <dsp:cNvSpPr/>
      </dsp:nvSpPr>
      <dsp:spPr>
        <a:xfrm>
          <a:off x="4228005" y="135778"/>
          <a:ext cx="2041196" cy="1360797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Strategic Committee</a:t>
          </a:r>
        </a:p>
      </dsp:txBody>
      <dsp:txXfrm>
        <a:off x="4267861" y="175634"/>
        <a:ext cx="1961484" cy="1281085"/>
      </dsp:txXfrm>
    </dsp:sp>
    <dsp:sp modelId="{A900AE14-0F47-4DEE-91C8-E8747C2EDD07}">
      <dsp:nvSpPr>
        <dsp:cNvPr id="0" name=""/>
        <dsp:cNvSpPr/>
      </dsp:nvSpPr>
      <dsp:spPr>
        <a:xfrm>
          <a:off x="5202883" y="1496575"/>
          <a:ext cx="91440" cy="54431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443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A44839-45C1-4849-8F0C-678C22BD5BE5}">
      <dsp:nvSpPr>
        <dsp:cNvPr id="0" name=""/>
        <dsp:cNvSpPr/>
      </dsp:nvSpPr>
      <dsp:spPr>
        <a:xfrm>
          <a:off x="4228005" y="2040894"/>
          <a:ext cx="2041196" cy="1360797"/>
        </a:xfrm>
        <a:prstGeom prst="roundRect">
          <a:avLst>
            <a:gd name="adj" fmla="val 10000"/>
          </a:avLst>
        </a:prstGeom>
        <a:solidFill>
          <a:srgbClr val="00AEC6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MNTB Board</a:t>
          </a:r>
        </a:p>
      </dsp:txBody>
      <dsp:txXfrm>
        <a:off x="4267861" y="2080750"/>
        <a:ext cx="1961484" cy="1281085"/>
      </dsp:txXfrm>
    </dsp:sp>
    <dsp:sp modelId="{7636C427-BC02-4986-9D17-DD9D84C6A121}">
      <dsp:nvSpPr>
        <dsp:cNvPr id="0" name=""/>
        <dsp:cNvSpPr/>
      </dsp:nvSpPr>
      <dsp:spPr>
        <a:xfrm>
          <a:off x="4115616" y="3401692"/>
          <a:ext cx="1132986" cy="535446"/>
        </a:xfrm>
        <a:custGeom>
          <a:avLst/>
          <a:gdLst/>
          <a:ahLst/>
          <a:cxnLst/>
          <a:rect l="0" t="0" r="0" b="0"/>
          <a:pathLst>
            <a:path>
              <a:moveTo>
                <a:pt x="1132986" y="0"/>
              </a:moveTo>
              <a:lnTo>
                <a:pt x="1132986" y="267723"/>
              </a:lnTo>
              <a:lnTo>
                <a:pt x="0" y="267723"/>
              </a:lnTo>
              <a:lnTo>
                <a:pt x="0" y="53544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A57D1C-2C67-4D7D-933C-402F65C0086F}">
      <dsp:nvSpPr>
        <dsp:cNvPr id="0" name=""/>
        <dsp:cNvSpPr/>
      </dsp:nvSpPr>
      <dsp:spPr>
        <a:xfrm>
          <a:off x="3095018" y="3937138"/>
          <a:ext cx="2041196" cy="1360797"/>
        </a:xfrm>
        <a:prstGeom prst="roundRect">
          <a:avLst>
            <a:gd name="adj" fmla="val 10000"/>
          </a:avLst>
        </a:prstGeom>
        <a:solidFill>
          <a:srgbClr val="00AE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Skills Committee</a:t>
          </a:r>
        </a:p>
      </dsp:txBody>
      <dsp:txXfrm>
        <a:off x="3134874" y="3976994"/>
        <a:ext cx="1961484" cy="1281085"/>
      </dsp:txXfrm>
    </dsp:sp>
    <dsp:sp modelId="{E1F12640-2B33-4614-95F4-DC53635C0D87}">
      <dsp:nvSpPr>
        <dsp:cNvPr id="0" name=""/>
        <dsp:cNvSpPr/>
      </dsp:nvSpPr>
      <dsp:spPr>
        <a:xfrm>
          <a:off x="5248603" y="3401692"/>
          <a:ext cx="1184730" cy="5265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3280"/>
              </a:lnTo>
              <a:lnTo>
                <a:pt x="1184730" y="263280"/>
              </a:lnTo>
              <a:lnTo>
                <a:pt x="1184730" y="52656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1C7F7F-F66F-429A-A637-F4EDF21413B6}">
      <dsp:nvSpPr>
        <dsp:cNvPr id="0" name=""/>
        <dsp:cNvSpPr/>
      </dsp:nvSpPr>
      <dsp:spPr>
        <a:xfrm>
          <a:off x="5412735" y="3928252"/>
          <a:ext cx="2041196" cy="1360797"/>
        </a:xfrm>
        <a:prstGeom prst="roundRect">
          <a:avLst>
            <a:gd name="adj" fmla="val 10000"/>
          </a:avLst>
        </a:prstGeom>
        <a:solidFill>
          <a:srgbClr val="00AE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Programme Approvals Committee</a:t>
          </a:r>
        </a:p>
      </dsp:txBody>
      <dsp:txXfrm>
        <a:off x="5452591" y="3968108"/>
        <a:ext cx="1961484" cy="128108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AC0695-7737-4072-9F18-428A42DC00EA}">
      <dsp:nvSpPr>
        <dsp:cNvPr id="0" name=""/>
        <dsp:cNvSpPr/>
      </dsp:nvSpPr>
      <dsp:spPr>
        <a:xfrm>
          <a:off x="2442240" y="0"/>
          <a:ext cx="4020615" cy="2876824"/>
        </a:xfrm>
        <a:prstGeom prst="ellipse">
          <a:avLst/>
        </a:prstGeom>
        <a:solidFill>
          <a:schemeClr val="accent1">
            <a:lumMod val="20000"/>
            <a:lumOff val="8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i="0" u="sng" strike="noStrike" kern="1200" cap="none" spc="0" baseline="0" dirty="0">
              <a:solidFill>
                <a:schemeClr val="bg1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EMPLOYER REPRESENTATIVES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Charles Golden 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Fleet Director, 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Carnival UK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Matthew Gordon 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CEO, 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North Star Shipping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Captain Peter Selby 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Operability Manger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 RFA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Dieter Jaenicke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MNM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 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Chairman, 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Viking Group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Colin Barr 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Director, Marine HR </a:t>
          </a:r>
          <a:r>
            <a:rPr lang="en-GB" sz="900" b="1" i="0" u="none" strike="noStrike" kern="1200" cap="none" spc="0" baseline="0" dirty="0" err="1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Seapeak</a:t>
          </a:r>
          <a:endParaRPr lang="en-GB" sz="900" b="1" i="0" u="none" strike="noStrike" kern="1200" cap="none" spc="0" baseline="0" dirty="0">
            <a:solidFill>
              <a:srgbClr val="000000"/>
            </a:solidFill>
            <a:uFillTx/>
            <a:latin typeface="Calibri" pitchFamily="34"/>
            <a:ea typeface="Calibri" pitchFamily="34"/>
            <a:cs typeface="Times New Roman" pitchFamily="18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Tom Davis 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Fleet Manager, 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Intrada Shipping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Gemma Griffin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MNM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 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VP HR, 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DFDS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Leanna Lakes 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Operations Director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, Red Funnel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Tim Springett 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Policy Director, 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UK Chamber of Shipping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Ian Hampton 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Chief People, Comms &amp; Ops Officer, 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Stena Line</a:t>
          </a:r>
          <a:endParaRPr lang="en-GB" sz="900" kern="1200" dirty="0"/>
        </a:p>
      </dsp:txBody>
      <dsp:txXfrm>
        <a:off x="3031045" y="421301"/>
        <a:ext cx="2843005" cy="2034222"/>
      </dsp:txXfrm>
    </dsp:sp>
    <dsp:sp modelId="{543B8DEE-4568-4DC3-84AD-438F25773811}">
      <dsp:nvSpPr>
        <dsp:cNvPr id="0" name=""/>
        <dsp:cNvSpPr/>
      </dsp:nvSpPr>
      <dsp:spPr>
        <a:xfrm>
          <a:off x="4212369" y="2468400"/>
          <a:ext cx="3396134" cy="2402900"/>
        </a:xfrm>
        <a:prstGeom prst="ellipse">
          <a:avLst/>
        </a:prstGeom>
        <a:solidFill>
          <a:schemeClr val="accent1">
            <a:lumMod val="60000"/>
            <a:lumOff val="4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i="0" u="sng" strike="noStrike" kern="1200" cap="none" spc="0" baseline="0" dirty="0">
              <a:solidFill>
                <a:schemeClr val="bg1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SOCIAL PARTNER REPRESENTATIVES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David Appleton 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Head of Professional and Technical, 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Nautilus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Rachel Lynch 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Strategic Organiser, 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Nautilus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Darren Procter 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National Secretary, 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RMT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Mark Carden 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Assistant National Secretary, 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RMT</a:t>
          </a:r>
          <a:endParaRPr lang="en-GB" sz="900" kern="1200" dirty="0"/>
        </a:p>
      </dsp:txBody>
      <dsp:txXfrm>
        <a:off x="4709721" y="2820297"/>
        <a:ext cx="2401430" cy="1699106"/>
      </dsp:txXfrm>
    </dsp:sp>
    <dsp:sp modelId="{3A9A2975-F6AC-4701-8F22-6D851937CA03}">
      <dsp:nvSpPr>
        <dsp:cNvPr id="0" name=""/>
        <dsp:cNvSpPr/>
      </dsp:nvSpPr>
      <dsp:spPr>
        <a:xfrm>
          <a:off x="1308658" y="2438992"/>
          <a:ext cx="3339248" cy="2333314"/>
        </a:xfrm>
        <a:prstGeom prst="ellipse">
          <a:avLst/>
        </a:prstGeom>
        <a:solidFill>
          <a:schemeClr val="accent1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i="0" u="sng" strike="noStrike" kern="1200" cap="none" spc="0" baseline="0" dirty="0">
              <a:solidFill>
                <a:schemeClr val="bg1"/>
              </a:solidFill>
              <a:uFillTx/>
              <a:latin typeface="Calibri" pitchFamily="34"/>
              <a:cs typeface="Times New Roman" pitchFamily="18"/>
            </a:rPr>
            <a:t>EDUCATIONALIST REPRESENTATIVES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Neil Atkinson (</a:t>
          </a:r>
          <a:r>
            <a:rPr lang="en-GB" sz="900" kern="1200" dirty="0"/>
            <a:t>MNM MSc FNI </a:t>
          </a:r>
          <a:r>
            <a:rPr lang="en-GB" sz="900" kern="1200" dirty="0" err="1"/>
            <a:t>CMgr</a:t>
          </a:r>
          <a:r>
            <a:rPr lang="en-GB" sz="900" kern="1200" dirty="0"/>
            <a:t> FCMI </a:t>
          </a:r>
          <a:r>
            <a:rPr lang="en-GB" sz="900" kern="1200" dirty="0" err="1"/>
            <a:t>CMMar</a:t>
          </a:r>
          <a:r>
            <a:rPr lang="en-GB" sz="900" kern="1200" dirty="0"/>
            <a:t>)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Principal, 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Fleetwood Nautical Campus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Simon Ashton 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Principal, 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South Shields Marine School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Lars Lippuner (</a:t>
          </a:r>
          <a:r>
            <a:rPr lang="en-GB" sz="900" kern="1200" dirty="0"/>
            <a:t>MSc MBA PFHEA AFNI)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 – Ass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ociate Professor/Director,  </a:t>
          </a:r>
          <a:r>
            <a:rPr lang="en-GB" sz="900" b="1" i="0" u="none" strike="noStrike" kern="1200" cap="none" spc="0" baseline="0" dirty="0" err="1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Warsash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 Maritime Academy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Paul Little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 (CBE, </a:t>
          </a:r>
          <a:r>
            <a:rPr lang="en-GB" sz="900" kern="1200" dirty="0" err="1"/>
            <a:t>FRSE,FRSA,FIoD,FNI,FIKE,RNR</a:t>
          </a:r>
          <a:r>
            <a:rPr lang="en-GB" sz="900" kern="1200" dirty="0"/>
            <a:t>)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 – </a:t>
          </a:r>
          <a:r>
            <a:rPr lang="en-GB" sz="9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Principal, </a:t>
          </a:r>
          <a:r>
            <a:rPr lang="en-GB" sz="9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Times New Roman" pitchFamily="18"/>
            </a:rPr>
            <a:t>City of Glasgow College</a:t>
          </a:r>
          <a:endParaRPr lang="en-GB" sz="900" b="1" kern="1200" dirty="0"/>
        </a:p>
      </dsp:txBody>
      <dsp:txXfrm>
        <a:off x="1797680" y="2780698"/>
        <a:ext cx="2361204" cy="16499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E834F79-284A-5A81-8CBE-468825C5F079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A0DC5C-C9E4-8A71-2C0E-E5258B4F46BF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B8C54B97-9004-41AA-91E6-690BA5907973}" type="datetime1">
              <a:rPr lang="en-GB"/>
              <a:pPr lvl="0"/>
              <a:t>04/08/2023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C3B7D6E-1E8D-F7D3-079E-7F2669CB9CC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B582D80-C996-1628-9870-578E98EBBA66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AD8BD1-93FB-F8AE-9719-4D756A5B0E51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8A6947-284E-6DCD-AE92-21D81DA8857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079D43D5-FBDA-4C06-AD7D-B894D3F34B15}" type="slidenum">
              <a:t>‹#›</a:t>
            </a:fld>
            <a:endParaRPr lang="en-GB"/>
          </a:p>
        </p:txBody>
      </p:sp>
      <p:sp>
        <p:nvSpPr>
          <p:cNvPr id="8" name="Header Placeholder 1">
            <a:extLst>
              <a:ext uri="{FF2B5EF4-FFF2-40B4-BE49-F238E27FC236}">
                <a16:creationId xmlns:a16="http://schemas.microsoft.com/office/drawing/2014/main" id="{C233B345-D95B-338D-5F69-B05F894C45C3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34538C04-F229-9E59-E97B-2FA34CD98A98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E8AD6279-0306-447D-8495-2E7925509585}" type="datetime1">
              <a:rPr lang="en-US"/>
              <a:pPr lvl="0"/>
              <a:t>8/4/2023</a:t>
            </a:fld>
            <a:endParaRPr lang="en-US"/>
          </a:p>
        </p:txBody>
      </p:sp>
      <p:sp>
        <p:nvSpPr>
          <p:cNvPr id="10" name="Slide Image Placeholder 3">
            <a:extLst>
              <a:ext uri="{FF2B5EF4-FFF2-40B4-BE49-F238E27FC236}">
                <a16:creationId xmlns:a16="http://schemas.microsoft.com/office/drawing/2014/main" id="{1240123C-601D-6378-3482-1195ACFC7568}"/>
              </a:ext>
            </a:extLst>
          </p:cNvPr>
          <p:cNvSpPr>
            <a:spLocks noGrp="1" noRot="1" noChangeAspect="1"/>
          </p:cNvSpPr>
          <p:nvPr>
            <p:ph type="sldImg" sz="quarter" idx="4294967295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11" name="Notes Placeholder 4">
            <a:extLst>
              <a:ext uri="{FF2B5EF4-FFF2-40B4-BE49-F238E27FC236}">
                <a16:creationId xmlns:a16="http://schemas.microsoft.com/office/drawing/2014/main" id="{36572367-6820-D563-1155-F0ECC2026BA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BA30C390-43E6-114F-B9E1-BC2F2721E29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D50F757C-04C9-79A6-54CB-B0ED98EDE5D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CB11B50E-143F-49CA-BD51-E938BCEDDC0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774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079D43D5-FBDA-4C06-AD7D-B894D3F34B15}" type="slidenum">
              <a:rPr lang="en-GB" smtClean="0"/>
              <a:t>6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CB11B50E-143F-49CA-BD51-E938BCEDDC0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86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750FC1-36CC-366B-ECF8-B389BB215F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213E83-4B0E-3111-61A2-E177C77441A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96F18-CED5-DF87-7F0E-285F221F18BC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DE7BEC4-8431-4DBA-960C-EFB952D62F9B}" type="slidenum">
              <a:t>8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787260-968C-D2D4-8F3F-A6A8772B8B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37A0F2-F8C9-49B7-DFFC-FC544C1AEDE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CBE4AF-C1D6-95B6-52C7-32F354CA85CE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E8221CD-B539-4638-AAF5-796FE629EFC1}" type="slidenum">
              <a:t>10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3EA5AD-496A-5C17-FFCD-0223000B38D8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B985BCB-A0B4-4146-95E5-9A5B581062A7}" type="slidenum">
              <a:t>10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750FC1-36CC-366B-ECF8-B389BB215F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213E83-4B0E-3111-61A2-E177C77441A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96F18-CED5-DF87-7F0E-285F221F18BC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DE7BEC4-8431-4DBA-960C-EFB952D62F9B}" type="slidenum">
              <a:t>11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6108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079D43D5-FBDA-4C06-AD7D-B894D3F34B15}" type="slidenum">
              <a:rPr lang="en-GB" smtClean="0"/>
              <a:t>13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CB11B50E-143F-49CA-BD51-E938BCEDDC0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85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079D43D5-FBDA-4C06-AD7D-B894D3F34B15}" type="slidenum">
              <a:rPr lang="en-GB" smtClean="0"/>
              <a:t>16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CB11B50E-143F-49CA-BD51-E938BCEDDC0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8377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D0AA0-A367-5E91-5069-C4FF99E30B5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4208" y="685800"/>
            <a:ext cx="8001000" cy="2971800"/>
          </a:xfrm>
        </p:spPr>
        <p:txBody>
          <a:bodyPr anchor="b"/>
          <a:lstStyle>
            <a:lvl1pPr>
              <a:defRPr sz="48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FF3030-1C56-92E0-9AAE-7422408DA86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84208" y="3843863"/>
            <a:ext cx="6400800" cy="1947333"/>
          </a:xfrm>
        </p:spPr>
        <p:txBody>
          <a:bodyPr anchor="t"/>
          <a:lstStyle>
            <a:lvl1pPr marL="0" indent="0">
              <a:buNone/>
              <a:defRPr sz="21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A5E29-A788-BB44-E4A2-22447FE1806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D4EC9A-94EE-4184-94C2-B8DE6C285563}" type="datetime1">
              <a:rPr lang="en-GB"/>
              <a:pPr lvl="0"/>
              <a:t>04/08/2023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160AB-05E1-1AFD-9907-A3C297B79C7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C86FD-0765-726C-3F07-6FA99289411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BC52928-B5A9-4392-B318-3B8AE882D63C}" type="slidenum">
              <a:t>‹#›</a:t>
            </a:fld>
            <a:endParaRPr lang="en-GB"/>
          </a:p>
        </p:txBody>
      </p:sp>
      <p:cxnSp>
        <p:nvCxnSpPr>
          <p:cNvPr id="7" name="Straight Connector 15">
            <a:extLst>
              <a:ext uri="{FF2B5EF4-FFF2-40B4-BE49-F238E27FC236}">
                <a16:creationId xmlns:a16="http://schemas.microsoft.com/office/drawing/2014/main" id="{4C40C1BE-6677-42A5-F0E0-C9F8688630A8}"/>
              </a:ext>
            </a:extLst>
          </p:cNvPr>
          <p:cNvCxnSpPr/>
          <p:nvPr/>
        </p:nvCxnSpPr>
        <p:spPr>
          <a:xfrm flipH="1">
            <a:off x="8228008" y="8467"/>
            <a:ext cx="3810003" cy="3810003"/>
          </a:xfrm>
          <a:prstGeom prst="straightConnector1">
            <a:avLst/>
          </a:prstGeom>
          <a:noFill/>
          <a:ln w="12701" cap="rnd">
            <a:solidFill>
              <a:srgbClr val="FFFFFF"/>
            </a:solidFill>
            <a:prstDash val="solid"/>
            <a:miter/>
          </a:ln>
        </p:spPr>
      </p:cxnSp>
      <p:cxnSp>
        <p:nvCxnSpPr>
          <p:cNvPr id="8" name="Straight Connector 16">
            <a:extLst>
              <a:ext uri="{FF2B5EF4-FFF2-40B4-BE49-F238E27FC236}">
                <a16:creationId xmlns:a16="http://schemas.microsoft.com/office/drawing/2014/main" id="{4CE3760F-28AB-0B4F-6115-92C4FD42F554}"/>
              </a:ext>
            </a:extLst>
          </p:cNvPr>
          <p:cNvCxnSpPr/>
          <p:nvPr/>
        </p:nvCxnSpPr>
        <p:spPr>
          <a:xfrm flipH="1">
            <a:off x="6108173" y="91540"/>
            <a:ext cx="6080650" cy="6080660"/>
          </a:xfrm>
          <a:prstGeom prst="straightConnector1">
            <a:avLst/>
          </a:prstGeom>
          <a:noFill/>
          <a:ln w="12701" cap="rnd">
            <a:solidFill>
              <a:srgbClr val="FFFFFF"/>
            </a:solidFill>
            <a:prstDash val="solid"/>
            <a:miter/>
          </a:ln>
        </p:spPr>
      </p:cxnSp>
      <p:cxnSp>
        <p:nvCxnSpPr>
          <p:cNvPr id="9" name="Straight Connector 18">
            <a:extLst>
              <a:ext uri="{FF2B5EF4-FFF2-40B4-BE49-F238E27FC236}">
                <a16:creationId xmlns:a16="http://schemas.microsoft.com/office/drawing/2014/main" id="{6CC129A5-40D7-06E6-A63C-66A5ACDD9CAD}"/>
              </a:ext>
            </a:extLst>
          </p:cNvPr>
          <p:cNvCxnSpPr/>
          <p:nvPr/>
        </p:nvCxnSpPr>
        <p:spPr>
          <a:xfrm flipH="1">
            <a:off x="7235820" y="228600"/>
            <a:ext cx="4953003" cy="4953003"/>
          </a:xfrm>
          <a:prstGeom prst="straightConnector1">
            <a:avLst/>
          </a:prstGeom>
          <a:noFill/>
          <a:ln w="12701" cap="rnd">
            <a:solidFill>
              <a:srgbClr val="FFFFFF"/>
            </a:solidFill>
            <a:prstDash val="solid"/>
            <a:miter/>
          </a:ln>
        </p:spPr>
      </p:cxnSp>
      <p:cxnSp>
        <p:nvCxnSpPr>
          <p:cNvPr id="10" name="Straight Connector 20">
            <a:extLst>
              <a:ext uri="{FF2B5EF4-FFF2-40B4-BE49-F238E27FC236}">
                <a16:creationId xmlns:a16="http://schemas.microsoft.com/office/drawing/2014/main" id="{10DB9AA0-A1BD-0B62-1513-3C804187C6A9}"/>
              </a:ext>
            </a:extLst>
          </p:cNvPr>
          <p:cNvCxnSpPr/>
          <p:nvPr/>
        </p:nvCxnSpPr>
        <p:spPr>
          <a:xfrm flipH="1">
            <a:off x="7335838" y="32278"/>
            <a:ext cx="4852985" cy="4852986"/>
          </a:xfrm>
          <a:prstGeom prst="straightConnector1">
            <a:avLst/>
          </a:prstGeom>
          <a:noFill/>
          <a:ln w="31747" cap="rnd">
            <a:solidFill>
              <a:srgbClr val="FFFFFF"/>
            </a:solidFill>
            <a:prstDash val="solid"/>
            <a:miter/>
          </a:ln>
        </p:spPr>
      </p:cxnSp>
      <p:cxnSp>
        <p:nvCxnSpPr>
          <p:cNvPr id="11" name="Straight Connector 22">
            <a:extLst>
              <a:ext uri="{FF2B5EF4-FFF2-40B4-BE49-F238E27FC236}">
                <a16:creationId xmlns:a16="http://schemas.microsoft.com/office/drawing/2014/main" id="{5B2EEDF4-76DD-AE8B-E386-337260F7C961}"/>
              </a:ext>
            </a:extLst>
          </p:cNvPr>
          <p:cNvCxnSpPr/>
          <p:nvPr/>
        </p:nvCxnSpPr>
        <p:spPr>
          <a:xfrm flipH="1">
            <a:off x="7845423" y="609603"/>
            <a:ext cx="4343400" cy="4343400"/>
          </a:xfrm>
          <a:prstGeom prst="straightConnector1">
            <a:avLst/>
          </a:prstGeom>
          <a:noFill/>
          <a:ln w="31747" cap="rnd">
            <a:solidFill>
              <a:srgbClr val="FFFF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95945839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5A815-BFA6-2EAE-59FD-7E3203211AC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76C383-661C-C1B5-3379-9E0EAC01A30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85800" y="533396"/>
            <a:ext cx="10818815" cy="3124203"/>
          </a:xfrm>
          <a:ln w="15873">
            <a:solidFill>
              <a:srgbClr val="FFFFFF">
                <a:alpha val="40000"/>
              </a:srgbClr>
            </a:solidFill>
            <a:prstDash val="solid"/>
          </a:ln>
        </p:spPr>
        <p:txBody>
          <a:bodyPr anchor="t" anchorCtr="1"/>
          <a:lstStyle>
            <a:lvl1pPr marL="0" indent="0" algn="ctr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B0571C8-F405-327D-1A99-33D94C3F5FF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4400" y="3843863"/>
            <a:ext cx="8304205" cy="457200"/>
          </a:xfrm>
        </p:spPr>
        <p:txBody>
          <a:bodyPr anchor="t"/>
          <a:lstStyle>
            <a:lvl1pPr marL="0" indent="0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830DD545-CC8A-DA91-7127-CF2C85B850E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9C32C01-55B0-4C4D-AF89-4BB21447C595}" type="datetime1">
              <a:rPr lang="en-GB"/>
              <a:pPr lvl="0"/>
              <a:t>04/08/2023</a:t>
            </a:fld>
            <a:endParaRPr lang="en-GB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9218B3C3-7755-775F-B1CE-F6962E9F136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ABEC4A5-CB88-2C7A-41CA-779D7964154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72F8793-96D4-4055-935A-9ABF63F13D1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898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22ADC-F700-0D7C-5D28-124BABD1B8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208" y="685800"/>
            <a:ext cx="10058400" cy="2743200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330A13-EF10-1718-3224-177015F50FC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4208" y="4114800"/>
            <a:ext cx="8535988" cy="187960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74C7B-8F99-73BD-9BFE-95F982E4A65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CFE1789-D121-4570-99A5-EFE9C8FFB0FC}" type="datetime1">
              <a:rPr lang="en-GB"/>
              <a:pPr lvl="0"/>
              <a:t>04/08/2023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47EBF-0ABD-3CE7-AC23-1B21BE532BE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40480-22C7-640E-4250-1A337FD8AC4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B2CC30E-E3CD-46C3-967B-9B91860B087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065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08CC0-2199-CD67-5CF7-E3DC348038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1408" y="685800"/>
            <a:ext cx="9144000" cy="2743200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2A8C37E-BE8B-9D3A-114A-F3AC717D836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46215" y="3429000"/>
            <a:ext cx="8534396" cy="3810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BBC9DBB-BD19-54B1-20B3-2555F6EC6D6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4208" y="4301063"/>
            <a:ext cx="8534396" cy="168486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233D2D1-AE7A-79D5-0232-746F313977A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C2F3622-4CE2-41B5-B061-332CF8E67812}" type="datetime1">
              <a:rPr lang="en-GB"/>
              <a:pPr lvl="0"/>
              <a:t>04/08/2023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93230AD-A4F8-3515-3F27-98D65D4AC86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1130091-561F-9B45-D4E5-964E08BED00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F4422B1-2274-4723-B393-5DE2C494A37D}" type="slidenum">
              <a:t>‹#›</a:t>
            </a:fld>
            <a:endParaRPr lang="en-GB"/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AAF43FF7-EF79-1512-D234-09A96FC17D8B}"/>
              </a:ext>
            </a:extLst>
          </p:cNvPr>
          <p:cNvSpPr txBox="1"/>
          <p:nvPr/>
        </p:nvSpPr>
        <p:spPr>
          <a:xfrm>
            <a:off x="531815" y="812224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rPr>
              <a:t>“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8B03AFCD-4052-7A8C-49DB-60BCAC3FCD9B}"/>
              </a:ext>
            </a:extLst>
          </p:cNvPr>
          <p:cNvSpPr txBox="1"/>
          <p:nvPr/>
        </p:nvSpPr>
        <p:spPr>
          <a:xfrm>
            <a:off x="10285408" y="2768602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7599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3229F-F83D-BDCB-BDF5-26314CC677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208" y="3429000"/>
            <a:ext cx="8534396" cy="16974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68236-06B2-1297-FC14-8787079944E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4208" y="5132984"/>
            <a:ext cx="8535988" cy="860395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099C9-EA5B-1AC0-39FC-A7D7C9ADAB7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9694B5F-6B9F-4CED-A490-614B35A93F4F}" type="datetime1">
              <a:rPr lang="en-GB"/>
              <a:pPr lvl="0"/>
              <a:t>04/08/2023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57D17-55E1-368B-3A7A-7FD0E7A7274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33575-519E-AE07-0418-BF6E5BD3FC5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F10FF8E-B5F0-417E-BC79-BAFDD39D24F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665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1B59F-D42A-81D8-CF12-F30DB192BA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1408" y="685800"/>
            <a:ext cx="9144000" cy="2743200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8F192B4B-506A-C9F5-9A82-B4D05D86870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4208" y="3928536"/>
            <a:ext cx="8534396" cy="1049868"/>
          </a:xfrm>
        </p:spPr>
        <p:txBody>
          <a:bodyPr anchor="b"/>
          <a:lstStyle>
            <a:lvl1pPr marL="0">
              <a:spcBef>
                <a:spcPts val="0"/>
              </a:spcBef>
              <a:buNone/>
              <a:defRPr sz="2400" cap="all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48370F0-E527-0AE5-8A43-8AD95C21149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4208" y="4978395"/>
            <a:ext cx="8534396" cy="1015998"/>
          </a:xfrm>
        </p:spPr>
        <p:txBody>
          <a:bodyPr anchor="t"/>
          <a:lstStyle>
            <a:lvl1pPr marL="0" indent="0">
              <a:spcBef>
                <a:spcPts val="400"/>
              </a:spcBef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09A6080-F628-AA9A-75AC-D2362B3EB1A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19CCB4-1BFD-4941-B5D6-24B390926140}" type="datetime1">
              <a:rPr lang="en-GB"/>
              <a:pPr lvl="0"/>
              <a:t>04/08/2023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04FEE26-8921-6914-BE20-915E116CEFE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28E7D2C-1EFF-9435-8BFA-3585088639D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38199E3-7392-456F-B5EC-B2D2688DB568}" type="slidenum">
              <a:t>‹#›</a:t>
            </a:fld>
            <a:endParaRPr lang="en-GB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9501A8A2-9376-2D55-C64F-00575CD9DCF9}"/>
              </a:ext>
            </a:extLst>
          </p:cNvPr>
          <p:cNvSpPr txBox="1"/>
          <p:nvPr/>
        </p:nvSpPr>
        <p:spPr>
          <a:xfrm>
            <a:off x="531815" y="812224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rPr>
              <a:t>“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4C9E5799-9BC1-4E04-E04F-6A6E501F286F}"/>
              </a:ext>
            </a:extLst>
          </p:cNvPr>
          <p:cNvSpPr txBox="1"/>
          <p:nvPr/>
        </p:nvSpPr>
        <p:spPr>
          <a:xfrm>
            <a:off x="10285408" y="2768602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07413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02736-6C10-BA02-18CD-53E2E58B2A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208" y="685800"/>
            <a:ext cx="10058400" cy="2743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716255C-1293-1446-975E-1CC6F305060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4208" y="3928536"/>
            <a:ext cx="8534396" cy="838203"/>
          </a:xfrm>
        </p:spPr>
        <p:txBody>
          <a:bodyPr anchor="b"/>
          <a:lstStyle>
            <a:lvl1pPr marL="0">
              <a:spcBef>
                <a:spcPts val="0"/>
              </a:spcBef>
              <a:buNone/>
              <a:defRPr sz="2400" cap="all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9BDCA52-5351-24BA-6D80-9B22FAE7986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4208" y="4766730"/>
            <a:ext cx="8534396" cy="1227664"/>
          </a:xfrm>
        </p:spPr>
        <p:txBody>
          <a:bodyPr anchor="t"/>
          <a:lstStyle>
            <a:lvl1pPr marL="0" indent="0">
              <a:spcBef>
                <a:spcPts val="400"/>
              </a:spcBef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BF1B101-7202-DC6A-EBBB-62ED6E998D1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FFF6CA-46A9-45B5-A9B5-75F776A5FEE1}" type="datetime1">
              <a:rPr lang="en-GB"/>
              <a:pPr lvl="0"/>
              <a:t>04/08/2023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FCACB7A-F314-5A20-944A-CD348336EA2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F72B6B8-FA32-F7D9-A653-5F2FA8AA4DD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00940A-623A-4DC4-9331-612EAE3011A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69468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D1A24-1EAE-E960-EF94-EDBC440CB03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2D2E05-379D-A665-13CB-05010CF8E432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C5E1CD-4441-8D7B-1973-50F17F6F771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6CB465-6DFC-4C64-9AC0-D6EF84B71244}" type="datetime1">
              <a:rPr lang="en-GB"/>
              <a:pPr lvl="0"/>
              <a:t>04/08/2023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D7290-2850-05E0-CF4B-A83C63C768D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3BACD-471E-7D46-909E-BC25C959BBF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116EFBA-E27B-44C0-9DBC-BA39024EA97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524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BBF4BA-E2FF-3175-A64C-092974E2B719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685208" y="685800"/>
            <a:ext cx="2057400" cy="4572000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1ED656-9385-B0C3-67D2-7C02932503CA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4" cy="5308604"/>
          </a:xfrm>
        </p:spPr>
        <p:txBody>
          <a:bodyPr vert="eaVert"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DDE2C-A3B7-18A2-8378-1529A937F9D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644766B-94AA-4CD8-8497-9646B63D7A80}" type="datetime1">
              <a:rPr lang="en-GB"/>
              <a:pPr lvl="0"/>
              <a:t>04/08/2023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931C3-4FA9-A9D2-4A5F-65A27A48672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CF1B4-2DA1-28BE-A526-5E94DA9ED4E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8596665-14A6-4190-B8A6-F505FC1992D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835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11606-2AF4-949A-435B-4C60EA6B254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7024B-299B-ECB0-9E8C-3B0E89591C16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EA267-1D21-E13F-A6C4-889A907B81B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11FF6AB-E42B-440F-BC1A-73D5F56CD39A}" type="datetime1">
              <a:rPr lang="en-GB"/>
              <a:pPr lvl="0"/>
              <a:t>04/08/2023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FA1EF-7140-6CA3-46BC-66C6A95234B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3425B-A60A-BBC9-62A0-D0591D979E9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A4A2ADE-0041-4AD6-9DDC-D85DCCB31A2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218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A37DB-4927-3FE6-60DE-90D128BD24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208" y="2006595"/>
            <a:ext cx="8534396" cy="2281601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7763A-50F3-01B4-0FCF-7EED932B25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4208" y="4495803"/>
            <a:ext cx="8534396" cy="1498601"/>
          </a:xfrm>
        </p:spPr>
        <p:txBody>
          <a:bodyPr anchor="t"/>
          <a:lstStyle>
            <a:lvl1pPr marL="0" indent="0">
              <a:spcBef>
                <a:spcPts val="400"/>
              </a:spcBef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569CD-7A0A-473E-15B6-BA2275736D3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7927CB7-6473-4201-A300-B02FD8ABAB87}" type="datetime1">
              <a:rPr lang="en-GB"/>
              <a:pPr lvl="0"/>
              <a:t>04/08/2023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15ECE8-B1E2-EF47-3F3D-C4FB7A61AAF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2A622-E494-4537-EFA0-657A8353B31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079972D-FF1A-474E-85C4-3C2F2A7B161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931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6C11F-7F16-E43A-2A45-200EF959F7B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D9E67-BCCD-3DB2-1867-0FA248A53B5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84208" y="685800"/>
            <a:ext cx="4937659" cy="36152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382310-064B-A62E-0B16-F8B95FA56EF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5808131" y="685800"/>
            <a:ext cx="4934477" cy="36152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06F90F-83AA-713A-92E2-39923E4008D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F5C6839-852D-4CBD-864E-3E63ADD579B3}" type="datetime1">
              <a:rPr lang="en-GB"/>
              <a:pPr lvl="0"/>
              <a:t>04/08/2023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6902F3-F970-79A6-FE11-2955387EBA7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F09B74-2E18-7FA5-2904-D307EC2F0A1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A821497-DE51-4584-ADB9-13E9708B8BA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017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01E10-5941-3CE2-5EE8-4D4902C2E0B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C61377-F616-E869-F0DC-29D11224FF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72080" y="685800"/>
            <a:ext cx="4649788" cy="576264"/>
          </a:xfrm>
        </p:spPr>
        <p:txBody>
          <a:bodyPr anchor="b">
            <a:noAutofit/>
          </a:bodyPr>
          <a:lstStyle>
            <a:lvl1pPr marL="0" indent="0">
              <a:spcBef>
                <a:spcPts val="700"/>
              </a:spcBef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E60A8E-69B6-722C-9AFD-9D9C639FE9AE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84208" y="1270531"/>
            <a:ext cx="4937659" cy="3030541"/>
          </a:xfrm>
        </p:spPr>
        <p:txBody>
          <a:bodyPr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BF4167-CF09-1591-D844-A6F1D3631869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079068" y="685800"/>
            <a:ext cx="4665131" cy="576264"/>
          </a:xfrm>
        </p:spPr>
        <p:txBody>
          <a:bodyPr anchor="b">
            <a:noAutofit/>
          </a:bodyPr>
          <a:lstStyle>
            <a:lvl1pPr marL="0" indent="0">
              <a:spcBef>
                <a:spcPts val="700"/>
              </a:spcBef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7869D9-3DBC-F81F-F7C1-18D2945B1CA5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5806540" y="1262064"/>
            <a:ext cx="4929192" cy="3030541"/>
          </a:xfrm>
        </p:spPr>
        <p:txBody>
          <a:bodyPr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A75086-9615-022E-F602-984536D9290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02719ED-53AD-4F38-A0FB-685A70A5821B}" type="datetime1">
              <a:rPr lang="en-GB"/>
              <a:pPr lvl="0"/>
              <a:t>04/08/2023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BB97F2-4886-6B39-B4FB-2E6917D88FB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617B36-23B1-90E3-C334-4EFC0ECB477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157E24-E3D7-4DAC-8A02-0E261864EF8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251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0F40A-6641-2384-85A6-D39A10109F7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5C0D9C-253B-8022-ECA1-7E4629214AE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0E28749-2D63-410F-8E6F-36E664BC8956}" type="datetime1">
              <a:rPr lang="en-GB"/>
              <a:pPr lvl="0"/>
              <a:t>04/08/2023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D18F23-590B-AE00-52E8-7E9D173CE81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8CA3CA-A484-C377-BCBF-2CDE5E2DEAD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DD66CD-3B6F-48A0-90DD-EECC861A6BC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71885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F19F8A-5D4E-8049-1F67-84D85922C63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40AD71E-2525-436C-8E7C-63988946A9DB}" type="datetime1">
              <a:rPr lang="en-GB"/>
              <a:pPr lvl="0"/>
              <a:t>04/08/2023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930E9D-F2D3-BB76-6D0E-CF55E7CA5AC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AC0864-6495-E8FC-37FA-05EB099D37A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6AC431F-4BF1-4E05-BD88-CE5F9B5EFAB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81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28275-CDC4-ACBF-6D75-6D97F17756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85008" y="685800"/>
            <a:ext cx="3657600" cy="1371600"/>
          </a:xfrm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57255-B8EA-4A67-76AA-1A15FA18A68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84208" y="685800"/>
            <a:ext cx="5943600" cy="530860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C1193C-743E-A6E8-7CB2-D1F3E637820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7085008" y="2209803"/>
            <a:ext cx="3657600" cy="2091269"/>
          </a:xfrm>
        </p:spPr>
        <p:txBody>
          <a:bodyPr anchor="t"/>
          <a:lstStyle>
            <a:lvl1pPr marL="0" indent="0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8BF22B-F594-4229-BBC1-CE2D94B98D3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123F519-1355-4D86-971F-E598B2838A32}" type="datetime1">
              <a:rPr lang="en-GB"/>
              <a:pPr lvl="0"/>
              <a:t>04/08/2023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BA2DC4-B7B8-1EB2-EB30-E5576F9A081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04207B-B0D0-7848-892B-C481F2FB0FA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93BC41-941D-4208-A952-326CDDCDBB7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920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FE7C1-A64F-0FF6-1C43-E3172AB7C3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22811" y="1447796"/>
            <a:ext cx="6019796" cy="1143000"/>
          </a:xfrm>
        </p:spPr>
        <p:txBody>
          <a:bodyPr anchor="b"/>
          <a:lstStyle>
            <a:lvl1pPr>
              <a:defRPr sz="28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DAE3A8-20F1-F129-CA3A-7221628707EC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989015" y="914400"/>
            <a:ext cx="3280976" cy="4572000"/>
          </a:xfrm>
          <a:ln w="15873">
            <a:solidFill>
              <a:srgbClr val="FFFFFF">
                <a:alpha val="40000"/>
              </a:srgbClr>
            </a:solidFill>
            <a:prstDash val="solid"/>
          </a:ln>
        </p:spPr>
        <p:txBody>
          <a:bodyPr anchor="t" anchorCtr="1"/>
          <a:lstStyle>
            <a:lvl1pPr marL="0" indent="0" algn="ctr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DC9B02-0ABF-635D-13F4-DEBE6CCF83B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722811" y="2777069"/>
            <a:ext cx="6021388" cy="2048932"/>
          </a:xfrm>
        </p:spPr>
        <p:txBody>
          <a:bodyPr anchor="t"/>
          <a:lstStyle>
            <a:lvl1pPr marL="0" indent="0">
              <a:spcBef>
                <a:spcPts val="400"/>
              </a:spcBef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D42A61-3BF2-A513-6379-B6AFDF3E29F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C5B35F7-AB5E-45B0-BEC2-5B11F83E6D93}" type="datetime1">
              <a:rPr lang="en-GB"/>
              <a:pPr lvl="0"/>
              <a:t>04/08/2023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B93B45-F33D-1473-3F9A-1A9EB45A2E7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0FA682-30CA-ADD1-5E83-D03BFC1B6C7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6979A57-42CA-4ED0-8A0E-9CCC5D6F30B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3148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4D4EF"/>
            </a:gs>
            <a:gs pos="100000">
              <a:srgbClr val="06588E"/>
            </a:gs>
          </a:gsLst>
          <a:lin ang="61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9880E36E-9423-100F-C4E3-B26CF61A0E41}"/>
              </a:ext>
            </a:extLst>
          </p:cNvPr>
          <p:cNvGrpSpPr/>
          <p:nvPr/>
        </p:nvGrpSpPr>
        <p:grpSpPr>
          <a:xfrm>
            <a:off x="9206965" y="2963332"/>
            <a:ext cx="2981858" cy="3208868"/>
            <a:chOff x="9206965" y="2963332"/>
            <a:chExt cx="2981858" cy="3208868"/>
          </a:xfrm>
        </p:grpSpPr>
        <p:cxnSp>
          <p:nvCxnSpPr>
            <p:cNvPr id="3" name="Straight Connector 7">
              <a:extLst>
                <a:ext uri="{FF2B5EF4-FFF2-40B4-BE49-F238E27FC236}">
                  <a16:creationId xmlns:a16="http://schemas.microsoft.com/office/drawing/2014/main" id="{93430490-3A7F-561E-5AE0-2ACF55272DA2}"/>
                </a:ext>
              </a:extLst>
            </p:cNvPr>
            <p:cNvCxnSpPr/>
            <p:nvPr/>
          </p:nvCxnSpPr>
          <p:spPr>
            <a:xfrm flipH="1">
              <a:off x="11276015" y="2963332"/>
              <a:ext cx="912808" cy="912809"/>
            </a:xfrm>
            <a:prstGeom prst="straightConnector1">
              <a:avLst/>
            </a:prstGeom>
            <a:noFill/>
            <a:ln w="9528" cap="rnd">
              <a:solidFill>
                <a:srgbClr val="FFFFFF"/>
              </a:solidFill>
              <a:prstDash val="solid"/>
              <a:miter/>
            </a:ln>
          </p:spPr>
        </p:cxnSp>
        <p:cxnSp>
          <p:nvCxnSpPr>
            <p:cNvPr id="4" name="Straight Connector 8">
              <a:extLst>
                <a:ext uri="{FF2B5EF4-FFF2-40B4-BE49-F238E27FC236}">
                  <a16:creationId xmlns:a16="http://schemas.microsoft.com/office/drawing/2014/main" id="{489962F2-937C-5390-C152-DD81FF3BA57C}"/>
                </a:ext>
              </a:extLst>
            </p:cNvPr>
            <p:cNvCxnSpPr/>
            <p:nvPr/>
          </p:nvCxnSpPr>
          <p:spPr>
            <a:xfrm flipH="1">
              <a:off x="9206965" y="3190341"/>
              <a:ext cx="2981858" cy="2981859"/>
            </a:xfrm>
            <a:prstGeom prst="straightConnector1">
              <a:avLst/>
            </a:prstGeom>
            <a:noFill/>
            <a:ln w="9528" cap="rnd">
              <a:solidFill>
                <a:srgbClr val="FFFFFF"/>
              </a:solidFill>
              <a:prstDash val="solid"/>
              <a:miter/>
            </a:ln>
          </p:spPr>
        </p:cxnSp>
        <p:cxnSp>
          <p:nvCxnSpPr>
            <p:cNvPr id="5" name="Straight Connector 9">
              <a:extLst>
                <a:ext uri="{FF2B5EF4-FFF2-40B4-BE49-F238E27FC236}">
                  <a16:creationId xmlns:a16="http://schemas.microsoft.com/office/drawing/2014/main" id="{2A1C9BEE-D739-FD5F-2CE5-16FD0D8560D6}"/>
                </a:ext>
              </a:extLst>
            </p:cNvPr>
            <p:cNvCxnSpPr/>
            <p:nvPr/>
          </p:nvCxnSpPr>
          <p:spPr>
            <a:xfrm flipH="1">
              <a:off x="10292294" y="3285064"/>
              <a:ext cx="1896529" cy="1896539"/>
            </a:xfrm>
            <a:prstGeom prst="straightConnector1">
              <a:avLst/>
            </a:prstGeom>
            <a:noFill/>
            <a:ln w="9528" cap="rnd">
              <a:solidFill>
                <a:srgbClr val="FFFFFF"/>
              </a:solidFill>
              <a:prstDash val="solid"/>
              <a:miter/>
            </a:ln>
          </p:spPr>
        </p:cxnSp>
        <p:cxnSp>
          <p:nvCxnSpPr>
            <p:cNvPr id="6" name="Straight Connector 10">
              <a:extLst>
                <a:ext uri="{FF2B5EF4-FFF2-40B4-BE49-F238E27FC236}">
                  <a16:creationId xmlns:a16="http://schemas.microsoft.com/office/drawing/2014/main" id="{FBCE189F-7B35-3554-37E4-6ABDE3D5064E}"/>
                </a:ext>
              </a:extLst>
            </p:cNvPr>
            <p:cNvCxnSpPr/>
            <p:nvPr/>
          </p:nvCxnSpPr>
          <p:spPr>
            <a:xfrm flipH="1">
              <a:off x="10443106" y="3131079"/>
              <a:ext cx="1745717" cy="1745717"/>
            </a:xfrm>
            <a:prstGeom prst="straightConnector1">
              <a:avLst/>
            </a:prstGeom>
            <a:noFill/>
            <a:ln w="28575" cap="rnd">
              <a:solidFill>
                <a:srgbClr val="FFFFFF"/>
              </a:solidFill>
              <a:prstDash val="solid"/>
              <a:miter/>
            </a:ln>
          </p:spPr>
        </p:cxnSp>
        <p:cxnSp>
          <p:nvCxnSpPr>
            <p:cNvPr id="7" name="Straight Connector 11">
              <a:extLst>
                <a:ext uri="{FF2B5EF4-FFF2-40B4-BE49-F238E27FC236}">
                  <a16:creationId xmlns:a16="http://schemas.microsoft.com/office/drawing/2014/main" id="{5A96BDC0-B718-45DB-9FC5-01ACBB1B12D2}"/>
                </a:ext>
              </a:extLst>
            </p:cNvPr>
            <p:cNvCxnSpPr/>
            <p:nvPr/>
          </p:nvCxnSpPr>
          <p:spPr>
            <a:xfrm flipH="1">
              <a:off x="10918822" y="3683002"/>
              <a:ext cx="1270001" cy="1270001"/>
            </a:xfrm>
            <a:prstGeom prst="straightConnector1">
              <a:avLst/>
            </a:prstGeom>
            <a:noFill/>
            <a:ln w="28575" cap="rnd">
              <a:solidFill>
                <a:srgbClr val="FFFFFF"/>
              </a:solidFill>
              <a:prstDash val="solid"/>
              <a:miter/>
            </a:ln>
          </p:spPr>
        </p:cxnSp>
      </p:grp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CE1234F-CFD4-AF12-08C9-36E03B7E26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4208" y="4487335"/>
            <a:ext cx="8534396" cy="150706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3B2AF66-5532-32D8-E785-6EDE5030FC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4208" y="685800"/>
            <a:ext cx="8534396" cy="36152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E5D3A13-CD0F-255A-8FB3-495D657CA44F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9904415" y="6172200"/>
            <a:ext cx="1600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000" b="0" i="0" u="none" strike="noStrike" kern="1200" cap="none" spc="0" baseline="0">
                <a:solidFill>
                  <a:srgbClr val="0A304A"/>
                </a:solidFill>
                <a:uFillTx/>
                <a:latin typeface="Century Gothic"/>
              </a:defRPr>
            </a:lvl1pPr>
          </a:lstStyle>
          <a:p>
            <a:pPr lvl="0"/>
            <a:fld id="{2291AD0F-3728-4B50-9372-77A0E0BADA68}" type="datetime1">
              <a:rPr lang="en-GB"/>
              <a:pPr lvl="0"/>
              <a:t>04/08/2023</a:t>
            </a:fld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20A4A43-D276-55A8-87B4-4295D6A133A6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684208" y="6172200"/>
            <a:ext cx="7543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000" b="0" i="0" u="none" strike="noStrike" kern="1200" cap="none" spc="0" baseline="0">
                <a:solidFill>
                  <a:srgbClr val="0A304A"/>
                </a:solidFill>
                <a:uFillTx/>
                <a:latin typeface="Century Gothic"/>
              </a:defRPr>
            </a:lvl1pPr>
          </a:lstStyle>
          <a:p>
            <a:pPr lvl="0"/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D8D1649-6503-C6A1-45E6-2AF7B85B5DE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0363196" y="5578470"/>
            <a:ext cx="1142241" cy="6699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3200" b="0" i="0" u="none" strike="noStrike" kern="1200" cap="none" spc="0" baseline="0">
                <a:solidFill>
                  <a:srgbClr val="0A304A"/>
                </a:solidFill>
                <a:uFillTx/>
                <a:latin typeface="Century Gothic"/>
              </a:defRPr>
            </a:lvl1pPr>
          </a:lstStyle>
          <a:p>
            <a:pPr lvl="0"/>
            <a:fld id="{70AA822B-46D2-419C-A2C1-E0AD1814C8AB}" type="slidenum"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marL="0" marR="0" lvl="0" indent="0" algn="l" defTabSz="4572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3600" b="0" i="0" u="none" strike="noStrike" kern="1200" cap="all" spc="0" baseline="0">
          <a:solidFill>
            <a:srgbClr val="FFFFFF"/>
          </a:solidFill>
          <a:uFillTx/>
          <a:latin typeface="Century Gothic"/>
        </a:defRPr>
      </a:lvl1pPr>
    </p:titleStyle>
    <p:bodyStyle>
      <a:lvl1pPr marL="285750" marR="0" lvl="0" indent="-285750" algn="l" defTabSz="457200" rtl="0" fontAlgn="auto" hangingPunct="1">
        <a:lnSpc>
          <a:spcPct val="100000"/>
        </a:lnSpc>
        <a:spcBef>
          <a:spcPts val="500"/>
        </a:spcBef>
        <a:spcAft>
          <a:spcPts val="600"/>
        </a:spcAft>
        <a:buClr>
          <a:srgbClr val="FFFFFF"/>
        </a:buClr>
        <a:buSzPct val="80000"/>
        <a:buFont typeface="Wingdings 3" pitchFamily="18"/>
        <a:buChar char=""/>
        <a:tabLst/>
        <a:defRPr lang="en-US" sz="2000" b="0" i="0" u="none" strike="noStrike" kern="1200" cap="none" spc="0" baseline="0">
          <a:solidFill>
            <a:srgbClr val="0F496F"/>
          </a:solidFill>
          <a:uFillTx/>
          <a:latin typeface="Century Gothic"/>
        </a:defRPr>
      </a:lvl1pPr>
      <a:lvl2pPr marL="742950" marR="0" lvl="1" indent="-285750" algn="l" defTabSz="457200" rtl="0" fontAlgn="auto" hangingPunct="1">
        <a:lnSpc>
          <a:spcPct val="100000"/>
        </a:lnSpc>
        <a:spcBef>
          <a:spcPts val="400"/>
        </a:spcBef>
        <a:spcAft>
          <a:spcPts val="600"/>
        </a:spcAft>
        <a:buClr>
          <a:srgbClr val="FFFFFF"/>
        </a:buClr>
        <a:buSzPct val="80000"/>
        <a:buFont typeface="Wingdings 3" pitchFamily="18"/>
        <a:buChar char=""/>
        <a:tabLst/>
        <a:defRPr lang="en-US" sz="1800" b="0" i="0" u="none" strike="noStrike" kern="1200" cap="none" spc="0" baseline="0">
          <a:solidFill>
            <a:srgbClr val="0F496F"/>
          </a:solidFill>
          <a:uFillTx/>
          <a:latin typeface="Century Gothic"/>
        </a:defRPr>
      </a:lvl2pPr>
      <a:lvl3pPr marL="1200150" marR="0" lvl="2" indent="-285750" algn="l" defTabSz="457200" rtl="0" fontAlgn="auto" hangingPunct="1">
        <a:lnSpc>
          <a:spcPct val="100000"/>
        </a:lnSpc>
        <a:spcBef>
          <a:spcPts val="400"/>
        </a:spcBef>
        <a:spcAft>
          <a:spcPts val="600"/>
        </a:spcAft>
        <a:buClr>
          <a:srgbClr val="FFFFFF"/>
        </a:buClr>
        <a:buSzPct val="80000"/>
        <a:buFont typeface="Wingdings 3" pitchFamily="18"/>
        <a:buChar char=""/>
        <a:tabLst/>
        <a:defRPr lang="en-US" sz="1600" b="0" i="0" u="none" strike="noStrike" kern="1200" cap="none" spc="0" baseline="0">
          <a:solidFill>
            <a:srgbClr val="0F496F"/>
          </a:solidFill>
          <a:uFillTx/>
          <a:latin typeface="Century Gothic"/>
        </a:defRPr>
      </a:lvl3pPr>
      <a:lvl4pPr marL="1543050" marR="0" lvl="3" indent="-171450" algn="l" defTabSz="457200" rtl="0" fontAlgn="auto" hangingPunct="1">
        <a:lnSpc>
          <a:spcPct val="100000"/>
        </a:lnSpc>
        <a:spcBef>
          <a:spcPts val="300"/>
        </a:spcBef>
        <a:spcAft>
          <a:spcPts val="600"/>
        </a:spcAft>
        <a:buClr>
          <a:srgbClr val="FFFFFF"/>
        </a:buClr>
        <a:buSzPct val="80000"/>
        <a:buFont typeface="Wingdings 3" pitchFamily="18"/>
        <a:buChar char=""/>
        <a:tabLst/>
        <a:defRPr lang="en-US" sz="1400" b="0" i="0" u="none" strike="noStrike" kern="1200" cap="none" spc="0" baseline="0">
          <a:solidFill>
            <a:srgbClr val="0F496F"/>
          </a:solidFill>
          <a:uFillTx/>
          <a:latin typeface="Century Gothic"/>
        </a:defRPr>
      </a:lvl4pPr>
      <a:lvl5pPr marL="2000250" marR="0" lvl="4" indent="-171450" algn="l" defTabSz="457200" rtl="0" fontAlgn="auto" hangingPunct="1">
        <a:lnSpc>
          <a:spcPct val="100000"/>
        </a:lnSpc>
        <a:spcBef>
          <a:spcPts val="300"/>
        </a:spcBef>
        <a:spcAft>
          <a:spcPts val="600"/>
        </a:spcAft>
        <a:buClr>
          <a:srgbClr val="FFFFFF"/>
        </a:buClr>
        <a:buSzPct val="80000"/>
        <a:buFont typeface="Wingdings 3" pitchFamily="18"/>
        <a:buChar char=""/>
        <a:tabLst/>
        <a:defRPr lang="en-US" sz="1400" b="0" i="0" u="none" strike="noStrike" kern="1200" cap="none" spc="0" baseline="0">
          <a:solidFill>
            <a:srgbClr val="0F496F"/>
          </a:solidFill>
          <a:uFillTx/>
          <a:latin typeface="Century Gothic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jp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1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FC117-4BB2-E489-4A82-DE917230601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821378" y="1073191"/>
            <a:ext cx="8390334" cy="1127939"/>
          </a:xfrm>
        </p:spPr>
        <p:txBody>
          <a:bodyPr>
            <a:normAutofit/>
          </a:bodyPr>
          <a:lstStyle/>
          <a:p>
            <a:pPr lvl="0"/>
            <a:r>
              <a:rPr lang="en-GB" sz="4900" b="1" dirty="0">
                <a:solidFill>
                  <a:srgbClr val="002060"/>
                </a:solidFill>
                <a:latin typeface="Calibri"/>
              </a:rPr>
              <a:t>DRIVING strategic change </a:t>
            </a:r>
            <a:endParaRPr lang="en-GB" sz="4300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4ABB4FA-56A9-898D-CFDF-DBF981114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1780" y="6220114"/>
            <a:ext cx="1212110" cy="5085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0C329CA8-23A8-05A4-244D-8F807DC2E984}"/>
              </a:ext>
            </a:extLst>
          </p:cNvPr>
          <p:cNvSpPr txBox="1"/>
          <p:nvPr/>
        </p:nvSpPr>
        <p:spPr>
          <a:xfrm>
            <a:off x="3624745" y="3584804"/>
            <a:ext cx="3624745" cy="7694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2023 – 2028 STRATEGY 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C2D58C52-115B-2411-84A4-835E2D16A69A}"/>
              </a:ext>
            </a:extLst>
          </p:cNvPr>
          <p:cNvSpPr txBox="1"/>
          <p:nvPr/>
        </p:nvSpPr>
        <p:spPr>
          <a:xfrm>
            <a:off x="2844497" y="2811533"/>
            <a:ext cx="7454819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</a:rPr>
              <a:t>THE MERCHANT NAVY TRAINING BOARD (MNTB)</a:t>
            </a:r>
            <a:endParaRPr lang="en-GB" sz="2400" b="0" i="0" u="none" strike="noStrike" kern="1200" cap="none" spc="0" baseline="0" dirty="0">
              <a:solidFill>
                <a:srgbClr val="00206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">
            <a:extLst>
              <a:ext uri="{FF2B5EF4-FFF2-40B4-BE49-F238E27FC236}">
                <a16:creationId xmlns:a16="http://schemas.microsoft.com/office/drawing/2014/main" id="{9CACCE15-73B6-6727-23CC-7C583005BF27}"/>
              </a:ext>
            </a:extLst>
          </p:cNvPr>
          <p:cNvSpPr txBox="1"/>
          <p:nvPr/>
        </p:nvSpPr>
        <p:spPr>
          <a:xfrm>
            <a:off x="1814581" y="6414479"/>
            <a:ext cx="3278910" cy="2616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914400" marR="0" lvl="0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1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Times New Roman" pitchFamily="18"/>
              </a:rPr>
              <a:t> </a:t>
            </a:r>
          </a:p>
        </p:txBody>
      </p:sp>
      <p:sp>
        <p:nvSpPr>
          <p:cNvPr id="4" name="TextBox 22">
            <a:extLst>
              <a:ext uri="{FF2B5EF4-FFF2-40B4-BE49-F238E27FC236}">
                <a16:creationId xmlns:a16="http://schemas.microsoft.com/office/drawing/2014/main" id="{B724B551-A9BD-8C75-CE55-99EB8DD0BE2A}"/>
              </a:ext>
            </a:extLst>
          </p:cNvPr>
          <p:cNvSpPr txBox="1"/>
          <p:nvPr/>
        </p:nvSpPr>
        <p:spPr>
          <a:xfrm>
            <a:off x="550860" y="1967273"/>
            <a:ext cx="4889670" cy="50711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1" kern="0" dirty="0">
                <a:solidFill>
                  <a:srgbClr val="FFFFFF"/>
                </a:solidFill>
              </a:rPr>
              <a:t>We will </a:t>
            </a:r>
            <a:r>
              <a:rPr lang="en-GB" kern="0" dirty="0">
                <a:solidFill>
                  <a:srgbClr val="FFFFFF"/>
                </a:solidFill>
              </a:rPr>
              <a:t>work with our members and the MCA to promote </a:t>
            </a:r>
            <a:r>
              <a:rPr lang="en-GB" b="1" kern="0" dirty="0">
                <a:solidFill>
                  <a:srgbClr val="002060"/>
                </a:solidFill>
              </a:rPr>
              <a:t>improvements</a:t>
            </a:r>
            <a:r>
              <a:rPr lang="en-GB" kern="0" dirty="0">
                <a:solidFill>
                  <a:srgbClr val="FFFFFF"/>
                </a:solidFill>
              </a:rPr>
              <a:t> to seafarer training and education to ensure that the UK </a:t>
            </a:r>
            <a:r>
              <a:rPr lang="en-GB" b="1" kern="0" dirty="0">
                <a:solidFill>
                  <a:srgbClr val="002060"/>
                </a:solidFill>
              </a:rPr>
              <a:t>leads </a:t>
            </a:r>
            <a:r>
              <a:rPr lang="en-GB" kern="0" dirty="0">
                <a:solidFill>
                  <a:srgbClr val="FFFFFF"/>
                </a:solidFill>
              </a:rPr>
              <a:t>the world in maritime training </a:t>
            </a:r>
          </a:p>
          <a:p>
            <a:pPr marR="0" lvl="0" algn="l" defTabSz="914400" rtl="0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b="1" kern="0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06000"/>
              </a:lnSpc>
              <a:buSzPct val="100000"/>
              <a:buFont typeface="Wingdings" panose="05000000000000000000" pitchFamily="2" charset="2"/>
              <a:buChar char="ü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1" kern="0" dirty="0">
                <a:solidFill>
                  <a:srgbClr val="FFFFFF"/>
                </a:solidFill>
              </a:rPr>
              <a:t>We will </a:t>
            </a:r>
            <a:r>
              <a:rPr lang="en-GB" kern="0" dirty="0">
                <a:solidFill>
                  <a:srgbClr val="FFFFFF"/>
                </a:solidFill>
              </a:rPr>
              <a:t>continue to work </a:t>
            </a:r>
            <a:r>
              <a:rPr lang="en-GB" b="1" kern="0" dirty="0">
                <a:solidFill>
                  <a:srgbClr val="002060"/>
                </a:solidFill>
              </a:rPr>
              <a:t>collaboratively</a:t>
            </a:r>
            <a:r>
              <a:rPr lang="en-GB" kern="0" dirty="0">
                <a:solidFill>
                  <a:srgbClr val="FFFFFF"/>
                </a:solidFill>
              </a:rPr>
              <a:t> with the Maritime and Coastguard Agency on </a:t>
            </a:r>
            <a:r>
              <a:rPr lang="en-GB" b="1" kern="0" dirty="0">
                <a:solidFill>
                  <a:srgbClr val="002060"/>
                </a:solidFill>
              </a:rPr>
              <a:t>safe </a:t>
            </a:r>
            <a:r>
              <a:rPr lang="en-GB" kern="0" dirty="0">
                <a:solidFill>
                  <a:srgbClr val="FFFFFF"/>
                </a:solidFill>
              </a:rPr>
              <a:t>and</a:t>
            </a:r>
            <a:r>
              <a:rPr lang="en-GB" b="1" kern="0" dirty="0">
                <a:solidFill>
                  <a:srgbClr val="002060"/>
                </a:solidFill>
              </a:rPr>
              <a:t> effective </a:t>
            </a:r>
            <a:r>
              <a:rPr lang="en-GB" kern="0" dirty="0">
                <a:solidFill>
                  <a:srgbClr val="FFFFFF"/>
                </a:solidFill>
              </a:rPr>
              <a:t>seafarer training and </a:t>
            </a:r>
            <a:r>
              <a:rPr lang="en-GB" b="1" kern="0" dirty="0">
                <a:solidFill>
                  <a:srgbClr val="002060"/>
                </a:solidFill>
              </a:rPr>
              <a:t>certification</a:t>
            </a:r>
            <a:r>
              <a:rPr lang="en-GB" kern="0" dirty="0">
                <a:solidFill>
                  <a:srgbClr val="FFFFFF"/>
                </a:solidFill>
              </a:rPr>
              <a:t> policies, to the </a:t>
            </a:r>
            <a:r>
              <a:rPr lang="en-GB" b="1" kern="0" dirty="0">
                <a:solidFill>
                  <a:srgbClr val="002060"/>
                </a:solidFill>
              </a:rPr>
              <a:t>benefit</a:t>
            </a:r>
            <a:r>
              <a:rPr lang="en-GB" kern="0" dirty="0">
                <a:solidFill>
                  <a:srgbClr val="FFFFFF"/>
                </a:solidFill>
              </a:rPr>
              <a:t> of UK seafarers and shipping companies</a:t>
            </a:r>
          </a:p>
          <a:p>
            <a:pPr>
              <a:lnSpc>
                <a:spcPct val="106000"/>
              </a:lnSpc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b="0" i="0" u="none" strike="noStrike" kern="0" cap="none" spc="0" baseline="0" dirty="0">
              <a:solidFill>
                <a:srgbClr val="FFFFFF"/>
              </a:solidFill>
              <a:uFillTx/>
            </a:endParaRPr>
          </a:p>
          <a:p>
            <a:pPr marL="285750" indent="-285750">
              <a:lnSpc>
                <a:spcPct val="106000"/>
              </a:lnSpc>
              <a:buSzPct val="100000"/>
              <a:buFont typeface="Wingdings" pitchFamily="2"/>
              <a:buChar char="ü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1" i="0" u="none" strike="noStrike" kern="0" cap="none" spc="0" baseline="0" dirty="0">
                <a:solidFill>
                  <a:srgbClr val="FFFFFF"/>
                </a:solidFill>
                <a:uFillTx/>
              </a:rPr>
              <a:t>We will </a:t>
            </a:r>
            <a:r>
              <a:rPr lang="en-GB" b="0" i="0" u="none" strike="noStrike" kern="0" cap="none" spc="0" baseline="0" dirty="0">
                <a:solidFill>
                  <a:srgbClr val="FFFFFF"/>
                </a:solidFill>
                <a:uFillTx/>
              </a:rPr>
              <a:t>keep up to date with advancing technology to ensure we develop training that is </a:t>
            </a:r>
            <a:r>
              <a:rPr lang="en-GB" b="1" i="0" u="none" strike="noStrike" kern="0" cap="none" spc="0" baseline="0" dirty="0">
                <a:solidFill>
                  <a:srgbClr val="002060"/>
                </a:solidFill>
                <a:uFillTx/>
              </a:rPr>
              <a:t>future proof</a:t>
            </a:r>
            <a:endParaRPr lang="en-GB" b="0" i="0" u="none" strike="noStrike" kern="0" cap="none" spc="0" baseline="0" dirty="0">
              <a:solidFill>
                <a:srgbClr val="002060"/>
              </a:solidFill>
              <a:uFillTx/>
            </a:endParaRPr>
          </a:p>
          <a:p>
            <a:pPr marL="285750" marR="0" lvl="0" indent="-285750" algn="l" defTabSz="914400" rtl="0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b="0" i="0" u="none" strike="noStrike" kern="0" cap="none" spc="0" baseline="0" dirty="0">
              <a:solidFill>
                <a:srgbClr val="FFFFFF"/>
              </a:solidFill>
              <a:uFillTx/>
            </a:endParaRPr>
          </a:p>
          <a:p>
            <a:pPr marL="0" marR="0" lvl="0" indent="0" algn="l" defTabSz="914400" rtl="0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b="0" i="0" u="none" strike="noStrike" kern="0" cap="none" spc="0" baseline="0" dirty="0">
              <a:solidFill>
                <a:srgbClr val="FFFFFF"/>
              </a:solidFill>
              <a:uFillTx/>
            </a:endParaRPr>
          </a:p>
          <a:p>
            <a:pPr marL="457200" marR="0" lvl="0" indent="0" algn="l" defTabSz="914400" rtl="0" fontAlgn="auto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0" i="0" u="none" strike="noStrike" kern="0" cap="none" spc="0" baseline="0" dirty="0">
                <a:solidFill>
                  <a:srgbClr val="FFFFFF"/>
                </a:solidFill>
                <a:uFillTx/>
              </a:rPr>
              <a:t> </a:t>
            </a:r>
          </a:p>
        </p:txBody>
      </p:sp>
      <p:pic>
        <p:nvPicPr>
          <p:cNvPr id="5" name="Picture 5" descr="Logo&#10;&#10;Description automatically generated">
            <a:extLst>
              <a:ext uri="{FF2B5EF4-FFF2-40B4-BE49-F238E27FC236}">
                <a16:creationId xmlns:a16="http://schemas.microsoft.com/office/drawing/2014/main" id="{9097C65D-B9B0-B949-890D-64D0D4B1A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7238" y="6091769"/>
            <a:ext cx="1392576" cy="58431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07D1FFB-1BE6-37E5-8C6C-8939FFE254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62698" y="-97871"/>
            <a:ext cx="8196096" cy="2207187"/>
          </a:xfrm>
        </p:spPr>
        <p:txBody>
          <a:bodyPr/>
          <a:lstStyle/>
          <a:p>
            <a:pPr lvl="0"/>
            <a:r>
              <a:rPr lang="en-US" b="1" dirty="0"/>
              <a:t>   </a:t>
            </a:r>
            <a:r>
              <a:rPr lang="en-US" b="1" dirty="0">
                <a:latin typeface="+mn-lt"/>
              </a:rPr>
              <a:t>Meeting our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    objectives means that…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692654-B1AC-7B74-1743-813173ADEC92}"/>
              </a:ext>
            </a:extLst>
          </p:cNvPr>
          <p:cNvSpPr txBox="1"/>
          <p:nvPr/>
        </p:nvSpPr>
        <p:spPr>
          <a:xfrm>
            <a:off x="6096000" y="1967273"/>
            <a:ext cx="5035125" cy="360316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1" i="0" u="none" strike="noStrike" kern="0" cap="none" spc="0" baseline="0" dirty="0">
                <a:solidFill>
                  <a:srgbClr val="FFFFFF"/>
                </a:solidFill>
                <a:uFillTx/>
              </a:rPr>
              <a:t>We will </a:t>
            </a:r>
            <a:r>
              <a:rPr lang="en-GB" b="0" i="0" u="none" strike="noStrike" kern="0" cap="none" spc="0" baseline="0" dirty="0">
                <a:solidFill>
                  <a:srgbClr val="FFFFFF"/>
                </a:solidFill>
                <a:uFillTx/>
              </a:rPr>
              <a:t>create better </a:t>
            </a:r>
            <a:r>
              <a:rPr lang="en-GB" b="1" i="0" u="none" strike="noStrike" kern="0" cap="none" spc="0" baseline="0" dirty="0">
                <a:solidFill>
                  <a:srgbClr val="002060"/>
                </a:solidFill>
                <a:uFillTx/>
              </a:rPr>
              <a:t>communication</a:t>
            </a:r>
            <a:r>
              <a:rPr lang="en-GB" b="0" i="0" u="none" strike="noStrike" kern="0" cap="none" spc="0" baseline="0" dirty="0">
                <a:solidFill>
                  <a:srgbClr val="FFFFFF"/>
                </a:solidFill>
                <a:uFillTx/>
              </a:rPr>
              <a:t> streams to inform on the work of the MNTB</a:t>
            </a:r>
          </a:p>
          <a:p>
            <a:pPr marL="0" marR="0" lvl="0" indent="0" algn="l" defTabSz="914400" rtl="0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b="0" i="0" u="none" strike="noStrike" kern="0" cap="none" spc="0" baseline="0" dirty="0">
              <a:solidFill>
                <a:srgbClr val="FFFFFF"/>
              </a:solidFill>
              <a:uFillTx/>
            </a:endParaRPr>
          </a:p>
          <a:p>
            <a:pPr marL="285750" marR="0" lvl="0" indent="-285750" algn="l" defTabSz="914400" rtl="0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1" i="0" u="none" strike="noStrike" kern="0" cap="none" spc="0" baseline="0" dirty="0">
                <a:solidFill>
                  <a:srgbClr val="FFFFFF"/>
                </a:solidFill>
                <a:uFillTx/>
              </a:rPr>
              <a:t>We will </a:t>
            </a:r>
            <a:r>
              <a:rPr lang="en-GB" b="0" i="0" u="none" strike="noStrike" kern="0" cap="none" spc="0" baseline="0" dirty="0">
                <a:solidFill>
                  <a:srgbClr val="FFFFFF"/>
                </a:solidFill>
                <a:uFillTx/>
              </a:rPr>
              <a:t>create more accurate and </a:t>
            </a:r>
            <a:r>
              <a:rPr lang="en-GB" b="1" i="0" u="none" strike="noStrike" kern="0" cap="none" spc="0" baseline="0" dirty="0">
                <a:solidFill>
                  <a:srgbClr val="002060"/>
                </a:solidFill>
                <a:uFillTx/>
              </a:rPr>
              <a:t>meaningful data </a:t>
            </a:r>
            <a:r>
              <a:rPr lang="en-GB" b="0" i="0" u="none" strike="noStrike" kern="0" cap="none" spc="0" baseline="0" dirty="0">
                <a:solidFill>
                  <a:srgbClr val="FFFFFF"/>
                </a:solidFill>
                <a:uFillTx/>
              </a:rPr>
              <a:t>to facilitate our work on relevant issues</a:t>
            </a:r>
          </a:p>
          <a:p>
            <a:pPr marL="285750" marR="0" lvl="0" indent="-285750" algn="l" defTabSz="914400" rtl="0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b="0" i="0" u="none" strike="noStrike" kern="0" cap="none" spc="0" baseline="0" dirty="0">
              <a:solidFill>
                <a:srgbClr val="FFFFFF"/>
              </a:solidFill>
              <a:uFillTx/>
            </a:endParaRPr>
          </a:p>
          <a:p>
            <a:pPr marL="285750" marR="0" lvl="0" indent="-285750" algn="l" defTabSz="914400" rtl="0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ü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1" i="0" u="none" strike="noStrike" kern="0" cap="none" spc="0" baseline="0" dirty="0">
                <a:solidFill>
                  <a:srgbClr val="FFFFFF"/>
                </a:solidFill>
                <a:uFillTx/>
              </a:rPr>
              <a:t>We will </a:t>
            </a:r>
            <a:r>
              <a:rPr lang="en-GB" b="0" i="0" u="none" strike="noStrike" kern="0" cap="none" spc="0" baseline="0" dirty="0">
                <a:solidFill>
                  <a:srgbClr val="FFFFFF"/>
                </a:solidFill>
                <a:uFillTx/>
              </a:rPr>
              <a:t>regularly engage with our key stakeholders to </a:t>
            </a:r>
            <a:r>
              <a:rPr lang="en-GB" b="1" i="0" u="none" strike="noStrike" kern="0" cap="none" spc="0" baseline="0" dirty="0">
                <a:solidFill>
                  <a:srgbClr val="002060"/>
                </a:solidFill>
                <a:uFillTx/>
              </a:rPr>
              <a:t>understand current challenges</a:t>
            </a:r>
            <a:r>
              <a:rPr lang="en-GB" b="0" i="0" u="none" strike="noStrike" kern="0" cap="none" spc="0" baseline="0" dirty="0">
                <a:solidFill>
                  <a:srgbClr val="002060"/>
                </a:solidFill>
                <a:uFillTx/>
              </a:rPr>
              <a:t> </a:t>
            </a:r>
            <a:r>
              <a:rPr lang="en-GB" b="0" i="0" u="none" strike="noStrike" kern="0" cap="none" spc="0" baseline="0" dirty="0">
                <a:solidFill>
                  <a:srgbClr val="FFFFFF"/>
                </a:solidFill>
                <a:uFillTx/>
              </a:rPr>
              <a:t>so we can address the issues as they arise</a:t>
            </a:r>
          </a:p>
          <a:p>
            <a:pPr marL="0" marR="0" lvl="0" indent="0" algn="l" defTabSz="914400" rtl="0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b="0" i="0" u="none" strike="noStrike" kern="0" cap="none" spc="0" baseline="0" dirty="0">
              <a:solidFill>
                <a:srgbClr val="FFFFFF"/>
              </a:solidFill>
              <a:uFillTx/>
            </a:endParaRPr>
          </a:p>
          <a:p>
            <a:pPr marL="285750" indent="-285750">
              <a:lnSpc>
                <a:spcPct val="106000"/>
              </a:lnSpc>
              <a:buSzPct val="100000"/>
              <a:buFont typeface="Wingdings" panose="05000000000000000000" pitchFamily="2" charset="2"/>
              <a:buChar char="ü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1" i="0" u="none" strike="noStrike" kern="0" cap="none" spc="0" baseline="0" dirty="0">
                <a:solidFill>
                  <a:srgbClr val="FFFFFF"/>
                </a:solidFill>
                <a:uFillTx/>
              </a:rPr>
              <a:t>We will</a:t>
            </a:r>
            <a:r>
              <a:rPr lang="en-GB" b="0" i="0" u="none" strike="noStrike" kern="0" cap="none" spc="0" baseline="0" dirty="0">
                <a:solidFill>
                  <a:srgbClr val="FFFFFF"/>
                </a:solidFill>
                <a:uFillTx/>
              </a:rPr>
              <a:t> be more strategically </a:t>
            </a:r>
            <a:r>
              <a:rPr lang="en-GB" b="1" i="0" u="none" strike="noStrike" kern="0" cap="none" spc="0" baseline="0" dirty="0">
                <a:solidFill>
                  <a:srgbClr val="002060"/>
                </a:solidFill>
                <a:uFillTx/>
              </a:rPr>
              <a:t>focused</a:t>
            </a:r>
          </a:p>
          <a:p>
            <a:pPr marR="0" lvl="0" algn="l" defTabSz="914400" rtl="0" fontAlgn="auto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b="1" i="0" u="none" strike="noStrike" kern="0" cap="none" spc="0" baseline="0" dirty="0">
              <a:solidFill>
                <a:srgbClr val="002060"/>
              </a:solidFill>
              <a:uFillTx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Logo&#10;&#10;Description automatically generated">
            <a:extLst>
              <a:ext uri="{FF2B5EF4-FFF2-40B4-BE49-F238E27FC236}">
                <a16:creationId xmlns:a16="http://schemas.microsoft.com/office/drawing/2014/main" id="{3DD4C1E4-DBA4-198F-E259-7803CF30D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540" y="6183355"/>
            <a:ext cx="1212110" cy="5085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1D20BE-73E3-6715-5B81-6DAC8A5151CD}"/>
              </a:ext>
            </a:extLst>
          </p:cNvPr>
          <p:cNvSpPr txBox="1"/>
          <p:nvPr/>
        </p:nvSpPr>
        <p:spPr>
          <a:xfrm>
            <a:off x="1056763" y="4060728"/>
            <a:ext cx="2113524" cy="2387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1" i="0" u="none" strike="noStrike" kern="1200" cap="none" spc="0" baseline="0" dirty="0">
                <a:solidFill>
                  <a:srgbClr val="E7E6E6"/>
                </a:solidFill>
                <a:uFillTx/>
                <a:latin typeface="Calibri"/>
              </a:rPr>
              <a:t>Through our unique tripartite group of professional, caring and passionate individuals, we are proud to promote a culture of trust and responsibility, owning the issues, finding solutions to challenges and making change happen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905FCB-391F-CCEF-3E76-8D55CD63CEE8}"/>
              </a:ext>
            </a:extLst>
          </p:cNvPr>
          <p:cNvSpPr txBox="1"/>
          <p:nvPr/>
        </p:nvSpPr>
        <p:spPr>
          <a:xfrm>
            <a:off x="3677678" y="4060728"/>
            <a:ext cx="1971160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1" dirty="0">
                <a:solidFill>
                  <a:srgbClr val="002060"/>
                </a:solidFill>
                <a:latin typeface="Calibri"/>
              </a:rPr>
              <a:t>We support a culture of creative thinking and continuous improvement to create better, more effective ways to deliver a quality training experience to ensure the UK seafarer training regime remains one of the best in the world</a:t>
            </a:r>
            <a:endParaRPr lang="en-GB" sz="1800" b="1" i="0" u="none" strike="noStrike" kern="1200" cap="none" spc="0" baseline="0" dirty="0">
              <a:solidFill>
                <a:srgbClr val="002060"/>
              </a:solidFill>
              <a:uFillTx/>
              <a:latin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D8B7A3-9CF2-E23A-4CCF-3AC2DE06A59A}"/>
              </a:ext>
            </a:extLst>
          </p:cNvPr>
          <p:cNvSpPr txBox="1"/>
          <p:nvPr/>
        </p:nvSpPr>
        <p:spPr>
          <a:xfrm>
            <a:off x="6393501" y="4013728"/>
            <a:ext cx="2628214" cy="2617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1" i="0" u="none" strike="noStrike" kern="1200" cap="none" spc="0" baseline="0" dirty="0">
                <a:solidFill>
                  <a:srgbClr val="E7E6E6"/>
                </a:solidFill>
                <a:uFillTx/>
                <a:latin typeface="Calibri"/>
              </a:rPr>
              <a:t>Our commitment to collaborating effectively with our industry partners involves working together towards a common purpose, leveraging each of our Board members’ unique strengths and skills to encourage open and honest communication, build trust, respect diversity, and achieve our key objectives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8ABC5F-6EAF-2C56-A886-8CABA25DEA70}"/>
              </a:ext>
            </a:extLst>
          </p:cNvPr>
          <p:cNvSpPr txBox="1"/>
          <p:nvPr/>
        </p:nvSpPr>
        <p:spPr>
          <a:xfrm>
            <a:off x="9264459" y="4060728"/>
            <a:ext cx="186712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</a:rPr>
              <a:t>Our passion for the maritime industry is reflected in all we do.  We care about the safety and wellbeing of our seafarers that goes well beyond training and education. </a:t>
            </a:r>
            <a:endParaRPr lang="en-GB" sz="1400" dirty="0">
              <a:solidFill>
                <a:srgbClr val="002060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87EBA93-2813-8EE4-BC4D-CF8F646AAE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62698" y="-97871"/>
            <a:ext cx="8196096" cy="2207187"/>
          </a:xfrm>
        </p:spPr>
        <p:txBody>
          <a:bodyPr/>
          <a:lstStyle/>
          <a:p>
            <a:pPr lvl="0"/>
            <a:r>
              <a:rPr lang="en-US" b="1" dirty="0"/>
              <a:t>   </a:t>
            </a:r>
            <a:r>
              <a:rPr lang="en-US" b="1" dirty="0">
                <a:latin typeface="+mn-lt"/>
              </a:rPr>
              <a:t>Bringing meaning to our purpose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EEC22BC-9CC4-997F-B90D-D5C22CEBD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25" y="1718012"/>
            <a:ext cx="10594994" cy="2297065"/>
          </a:xfrm>
          <a:prstGeom prst="rect">
            <a:avLst/>
          </a:prstGeom>
          <a:solidFill>
            <a:srgbClr val="002060"/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190844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id="{E6BB2687-D548-C72B-4AF6-C9EB0502D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1780" y="6220114"/>
            <a:ext cx="1212110" cy="508598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3" name="Straight Connector 5">
            <a:extLst>
              <a:ext uri="{FF2B5EF4-FFF2-40B4-BE49-F238E27FC236}">
                <a16:creationId xmlns:a16="http://schemas.microsoft.com/office/drawing/2014/main" id="{1E8DE263-3DF9-1447-8FE8-6B2638C0383C}"/>
              </a:ext>
            </a:extLst>
          </p:cNvPr>
          <p:cNvCxnSpPr/>
          <p:nvPr/>
        </p:nvCxnSpPr>
        <p:spPr>
          <a:xfrm>
            <a:off x="0" y="2961284"/>
            <a:ext cx="12191996" cy="0"/>
          </a:xfrm>
          <a:prstGeom prst="straightConnector1">
            <a:avLst/>
          </a:prstGeom>
          <a:noFill/>
          <a:ln w="28575" cap="flat">
            <a:solidFill>
              <a:srgbClr val="FFFFFF"/>
            </a:solidFill>
            <a:prstDash val="solid"/>
            <a:miter/>
          </a:ln>
        </p:spPr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FD435051-7CA3-8461-55ED-C13E2F743B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235" y="2078294"/>
            <a:ext cx="11461610" cy="938723"/>
          </a:xfrm>
        </p:spPr>
        <p:txBody>
          <a:bodyPr>
            <a:spAutoFit/>
          </a:bodyPr>
          <a:lstStyle/>
          <a:p>
            <a:pPr lvl="0" defTabSz="914400">
              <a:spcAft>
                <a:spcPts val="310"/>
              </a:spcAft>
            </a:pPr>
            <a:r>
              <a:rPr lang="en-GB" sz="5500" b="1" dirty="0">
                <a:latin typeface="Calibri" pitchFamily="34"/>
                <a:cs typeface="Calibri" pitchFamily="34"/>
              </a:rPr>
              <a:t>Governing our strategy</a:t>
            </a:r>
          </a:p>
        </p:txBody>
      </p:sp>
    </p:spTree>
    <p:extLst>
      <p:ext uri="{BB962C8B-B14F-4D97-AF65-F5344CB8AC3E}">
        <p14:creationId xmlns:p14="http://schemas.microsoft.com/office/powerpoint/2010/main" val="1499470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2073089-9928-DF44-EFBD-CAC9709A07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9029709"/>
              </p:ext>
            </p:extLst>
          </p:nvPr>
        </p:nvGraphicFramePr>
        <p:xfrm>
          <a:off x="3000990" y="869792"/>
          <a:ext cx="853136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CF8D5C7A-0095-13BB-B9C3-A6AEA5F987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62698" y="-97871"/>
            <a:ext cx="3063688" cy="2207187"/>
          </a:xfrm>
        </p:spPr>
        <p:txBody>
          <a:bodyPr/>
          <a:lstStyle/>
          <a:p>
            <a:pPr lvl="0"/>
            <a:r>
              <a:rPr lang="en-US" b="1" dirty="0"/>
              <a:t>   </a:t>
            </a:r>
            <a:r>
              <a:rPr lang="en-US" b="1" dirty="0">
                <a:latin typeface="+mn-lt"/>
              </a:rPr>
              <a:t>OUR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    STRUCTURE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ADF0A3-9F7A-4F5C-2CB8-627594C0BC62}"/>
              </a:ext>
            </a:extLst>
          </p:cNvPr>
          <p:cNvSpPr txBox="1"/>
          <p:nvPr/>
        </p:nvSpPr>
        <p:spPr>
          <a:xfrm>
            <a:off x="4216894" y="1100612"/>
            <a:ext cx="248574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The Strategic Committee will focus on future industry challenges, setting the key priorities for the Board</a:t>
            </a:r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ED3FF5-57E5-A7E1-8FAE-A5B960CE3923}"/>
              </a:ext>
            </a:extLst>
          </p:cNvPr>
          <p:cNvSpPr txBox="1"/>
          <p:nvPr/>
        </p:nvSpPr>
        <p:spPr>
          <a:xfrm>
            <a:off x="4216894" y="3045041"/>
            <a:ext cx="22904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400" dirty="0"/>
              <a:t>The MNTB Board will focus on the delivery of the key objectives and the associated work streams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BBD794-4363-2C15-C8AA-EEB2B35AEA43}"/>
              </a:ext>
            </a:extLst>
          </p:cNvPr>
          <p:cNvSpPr txBox="1"/>
          <p:nvPr/>
        </p:nvSpPr>
        <p:spPr>
          <a:xfrm>
            <a:off x="4216894" y="4966811"/>
            <a:ext cx="17036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The subcommittees will implement the agreed work streams</a:t>
            </a:r>
          </a:p>
        </p:txBody>
      </p:sp>
    </p:spTree>
    <p:extLst>
      <p:ext uri="{BB962C8B-B14F-4D97-AF65-F5344CB8AC3E}">
        <p14:creationId xmlns:p14="http://schemas.microsoft.com/office/powerpoint/2010/main" val="1176450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id="{E6BB2687-D548-C72B-4AF6-C9EB0502D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1780" y="6220114"/>
            <a:ext cx="1212110" cy="508598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3" name="Straight Connector 5">
            <a:extLst>
              <a:ext uri="{FF2B5EF4-FFF2-40B4-BE49-F238E27FC236}">
                <a16:creationId xmlns:a16="http://schemas.microsoft.com/office/drawing/2014/main" id="{1E8DE263-3DF9-1447-8FE8-6B2638C0383C}"/>
              </a:ext>
            </a:extLst>
          </p:cNvPr>
          <p:cNvCxnSpPr/>
          <p:nvPr/>
        </p:nvCxnSpPr>
        <p:spPr>
          <a:xfrm>
            <a:off x="0" y="2961284"/>
            <a:ext cx="12191996" cy="0"/>
          </a:xfrm>
          <a:prstGeom prst="straightConnector1">
            <a:avLst/>
          </a:prstGeom>
          <a:noFill/>
          <a:ln w="28575" cap="flat">
            <a:solidFill>
              <a:srgbClr val="FFFFFF"/>
            </a:solidFill>
            <a:prstDash val="solid"/>
            <a:miter/>
          </a:ln>
        </p:spPr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FD435051-7CA3-8461-55ED-C13E2F743B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235" y="2078294"/>
            <a:ext cx="11461610" cy="938723"/>
          </a:xfrm>
        </p:spPr>
        <p:txBody>
          <a:bodyPr>
            <a:spAutoFit/>
          </a:bodyPr>
          <a:lstStyle/>
          <a:p>
            <a:pPr lvl="0" defTabSz="914400">
              <a:spcAft>
                <a:spcPts val="310"/>
              </a:spcAft>
            </a:pPr>
            <a:r>
              <a:rPr lang="en-GB" sz="5500" b="1" dirty="0">
                <a:latin typeface="Calibri" pitchFamily="34"/>
                <a:cs typeface="Calibri" pitchFamily="34"/>
              </a:rPr>
              <a:t>supporting OUR STRATEGY </a:t>
            </a:r>
          </a:p>
        </p:txBody>
      </p:sp>
    </p:spTree>
    <p:extLst>
      <p:ext uri="{BB962C8B-B14F-4D97-AF65-F5344CB8AC3E}">
        <p14:creationId xmlns:p14="http://schemas.microsoft.com/office/powerpoint/2010/main" val="1782596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id="{E6BB2687-D548-C72B-4AF6-C9EB0502D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1780" y="6220114"/>
            <a:ext cx="1212110" cy="5085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D3DFB55-9937-0D15-E8D9-DED5EBB826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409" y="-321054"/>
            <a:ext cx="7918235" cy="2207187"/>
          </a:xfrm>
        </p:spPr>
        <p:txBody>
          <a:bodyPr/>
          <a:lstStyle/>
          <a:p>
            <a:pPr lvl="0"/>
            <a:r>
              <a:rPr lang="en-US" b="1" dirty="0">
                <a:latin typeface="+mn-lt"/>
              </a:rPr>
              <a:t>OUR SKILLS knowledge and experience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B772B57-0C49-33E2-F60E-D6270B70FB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0070352"/>
              </p:ext>
            </p:extLst>
          </p:nvPr>
        </p:nvGraphicFramePr>
        <p:xfrm>
          <a:off x="555884" y="960583"/>
          <a:ext cx="8883680" cy="5661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4C72C19-9702-A7BE-A758-B112C154D4DE}"/>
              </a:ext>
            </a:extLst>
          </p:cNvPr>
          <p:cNvSpPr txBox="1"/>
          <p:nvPr/>
        </p:nvSpPr>
        <p:spPr>
          <a:xfrm>
            <a:off x="7795419" y="385278"/>
            <a:ext cx="3288289" cy="196278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1" i="0" u="sng" strike="noStrike" kern="0" cap="none" spc="0" baseline="0">
                <a:uFillTx/>
                <a:latin typeface="Calibri" pitchFamily="34"/>
                <a:cs typeface="Times New Roman" pitchFamily="18"/>
              </a:rPr>
              <a:t>OBSERVED </a:t>
            </a:r>
            <a:r>
              <a:rPr lang="en-GB" sz="1400" b="1" i="0" u="sng" strike="noStrike" kern="0" cap="none" spc="0" baseline="0" dirty="0">
                <a:uFillTx/>
                <a:latin typeface="Calibri" pitchFamily="34"/>
                <a:cs typeface="Times New Roman" pitchFamily="18"/>
              </a:rPr>
              <a:t>BY</a:t>
            </a:r>
          </a:p>
          <a:p>
            <a:pPr marR="0" indent="0" algn="ctr" defTabSz="622300" rtl="0" fontAlgn="auto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dirty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Sarah Treseder </a:t>
            </a:r>
            <a:r>
              <a:rPr lang="en-GB" sz="900" dirty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(OBE)– </a:t>
            </a:r>
            <a:r>
              <a:rPr lang="en-GB" sz="900" b="1" dirty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CEO, UK Chamber of Shipping</a:t>
            </a:r>
          </a:p>
          <a:p>
            <a:pPr marR="0" indent="0" algn="ctr" defTabSz="622300" rtl="0" fontAlgn="auto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dirty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Ajit Jacob – Chief Examiner, MCA</a:t>
            </a:r>
          </a:p>
          <a:p>
            <a:pPr marR="0" indent="0" algn="ctr" defTabSz="622300" rtl="0" fontAlgn="auto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dirty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Harry Deans – Head of Policy, Seafarer Training and Certification, MCA</a:t>
            </a:r>
          </a:p>
          <a:p>
            <a:pPr marR="0" indent="0" algn="ctr" defTabSz="622300" rtl="0" fontAlgn="auto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dirty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Kerry </a:t>
            </a:r>
            <a:r>
              <a:rPr lang="en-GB" sz="900" b="1" dirty="0" err="1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Hourihan</a:t>
            </a:r>
            <a:r>
              <a:rPr lang="en-GB" sz="900" b="1" dirty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 – Head of Maritime Skills, Diversity and Careers, DfT</a:t>
            </a:r>
          </a:p>
          <a:p>
            <a:pPr marR="0" indent="0" algn="ctr" defTabSz="622300" rtl="0" fontAlgn="auto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dirty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David Tourney – Secretary, Maritime Skills Alliance</a:t>
            </a:r>
          </a:p>
          <a:p>
            <a:pPr marR="0" indent="0" algn="ctr" defTabSz="622300" rtl="0" fontAlgn="auto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dirty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David Carter </a:t>
            </a:r>
            <a:r>
              <a:rPr lang="en-GB" sz="900" dirty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(</a:t>
            </a:r>
            <a:r>
              <a:rPr lang="en-GB" sz="900" kern="0" dirty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MNM MN, Lt Cdr RNR, YB) </a:t>
            </a:r>
            <a:r>
              <a:rPr lang="en-GB" sz="900" b="1" dirty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– Merchant Navy Liaison Officer, Royal Navy</a:t>
            </a:r>
          </a:p>
          <a:p>
            <a:pPr marR="0" indent="0" algn="ctr" defTabSz="622300" rtl="0" fontAlgn="auto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dirty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Matthew </a:t>
            </a:r>
            <a:r>
              <a:rPr lang="en-GB" sz="900" b="1" dirty="0" err="1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Jaenicke</a:t>
            </a:r>
            <a:r>
              <a:rPr lang="en-GB" sz="900" b="1" dirty="0">
                <a:solidFill>
                  <a:srgbClr val="000000"/>
                </a:solidFill>
                <a:latin typeface="Calibri" pitchFamily="34"/>
                <a:cs typeface="Times New Roman" pitchFamily="18"/>
              </a:rPr>
              <a:t> – MD, Viking Group (TMC)</a:t>
            </a:r>
          </a:p>
        </p:txBody>
      </p:sp>
      <p:sp>
        <p:nvSpPr>
          <p:cNvPr id="11" name="Callout: Right Arrow 10">
            <a:extLst>
              <a:ext uri="{FF2B5EF4-FFF2-40B4-BE49-F238E27FC236}">
                <a16:creationId xmlns:a16="http://schemas.microsoft.com/office/drawing/2014/main" id="{D269D5FD-93E0-9DE2-5564-0D3F12D3DD98}"/>
              </a:ext>
            </a:extLst>
          </p:cNvPr>
          <p:cNvSpPr/>
          <p:nvPr/>
        </p:nvSpPr>
        <p:spPr>
          <a:xfrm rot="16200000">
            <a:off x="4743426" y="2178816"/>
            <a:ext cx="508596" cy="7646006"/>
          </a:xfrm>
          <a:prstGeom prst="rightArrow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4F2857-7732-493F-E97C-9C4C42EC14AC}"/>
              </a:ext>
            </a:extLst>
          </p:cNvPr>
          <p:cNvSpPr txBox="1"/>
          <p:nvPr/>
        </p:nvSpPr>
        <p:spPr>
          <a:xfrm>
            <a:off x="2342197" y="5897417"/>
            <a:ext cx="5691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Chaired by- Mark Bobby, Fleet Manager, </a:t>
            </a:r>
            <a:r>
              <a:rPr lang="en-GB" b="1" dirty="0" err="1">
                <a:solidFill>
                  <a:srgbClr val="002060"/>
                </a:solidFill>
              </a:rPr>
              <a:t>Gardline</a:t>
            </a:r>
            <a:endParaRPr lang="en-GB" b="1" dirty="0">
              <a:solidFill>
                <a:srgbClr val="002060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CF6FB2C-6E83-07C2-69FF-191605EF54FE}"/>
              </a:ext>
            </a:extLst>
          </p:cNvPr>
          <p:cNvGrpSpPr/>
          <p:nvPr/>
        </p:nvGrpSpPr>
        <p:grpSpPr>
          <a:xfrm>
            <a:off x="8640373" y="3159905"/>
            <a:ext cx="3250260" cy="2613171"/>
            <a:chOff x="4877729" y="2331971"/>
            <a:chExt cx="3250260" cy="261317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F44F66B-1166-9906-8657-CBF07D112524}"/>
                </a:ext>
              </a:extLst>
            </p:cNvPr>
            <p:cNvSpPr/>
            <p:nvPr/>
          </p:nvSpPr>
          <p:spPr>
            <a:xfrm>
              <a:off x="4877729" y="2331971"/>
              <a:ext cx="3250260" cy="261317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Oval 4">
              <a:extLst>
                <a:ext uri="{FF2B5EF4-FFF2-40B4-BE49-F238E27FC236}">
                  <a16:creationId xmlns:a16="http://schemas.microsoft.com/office/drawing/2014/main" id="{4EE38A04-551B-5EB3-CC8B-671DBCC2450A}"/>
                </a:ext>
              </a:extLst>
            </p:cNvPr>
            <p:cNvSpPr txBox="1"/>
            <p:nvPr/>
          </p:nvSpPr>
          <p:spPr>
            <a:xfrm>
              <a:off x="5353719" y="2714661"/>
              <a:ext cx="2298280" cy="18477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800" b="1" i="0" u="sng" strike="noStrike" kern="1200" cap="none" spc="0" baseline="0" dirty="0">
                  <a:solidFill>
                    <a:schemeClr val="bg1"/>
                  </a:solidFill>
                  <a:uFillTx/>
                  <a:latin typeface="Calibri" pitchFamily="34"/>
                  <a:ea typeface="Calibri" pitchFamily="34"/>
                  <a:cs typeface="Times New Roman" pitchFamily="18"/>
                </a:rPr>
                <a:t>MNTB STAFF</a:t>
              </a: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900" b="1" i="0" u="none" strike="noStrike" kern="1200" cap="none" spc="0" baseline="0" dirty="0">
                  <a:solidFill>
                    <a:srgbClr val="000000"/>
                  </a:solidFill>
                  <a:uFillTx/>
                  <a:latin typeface="Calibri" pitchFamily="34"/>
                  <a:cs typeface="Times New Roman" pitchFamily="18"/>
                </a:rPr>
                <a:t>Kathryn Neilson </a:t>
              </a:r>
              <a:r>
                <a:rPr lang="en-GB" sz="9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 pitchFamily="34"/>
                  <a:ea typeface="Calibri" pitchFamily="34"/>
                  <a:cs typeface="Times New Roman" pitchFamily="18"/>
                </a:rPr>
                <a:t>–</a:t>
              </a:r>
              <a:r>
                <a:rPr lang="en-GB" sz="900" b="1" i="0" u="none" strike="noStrike" kern="1200" cap="none" spc="0" baseline="0" dirty="0">
                  <a:solidFill>
                    <a:srgbClr val="000000"/>
                  </a:solidFill>
                  <a:uFillTx/>
                  <a:latin typeface="Calibri" pitchFamily="34"/>
                  <a:ea typeface="Calibri" pitchFamily="34"/>
                  <a:cs typeface="Times New Roman" pitchFamily="18"/>
                </a:rPr>
                <a:t> </a:t>
              </a:r>
              <a:r>
                <a:rPr lang="en-GB" sz="9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 pitchFamily="34"/>
                  <a:cs typeface="Times New Roman" pitchFamily="18"/>
                </a:rPr>
                <a:t>Director, MNTB</a:t>
              </a: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900" b="1" i="0" u="none" strike="noStrike" kern="1200" cap="none" spc="0" baseline="0" dirty="0">
                  <a:solidFill>
                    <a:srgbClr val="000000"/>
                  </a:solidFill>
                  <a:uFillTx/>
                  <a:latin typeface="Calibri" pitchFamily="34"/>
                  <a:cs typeface="Times New Roman" pitchFamily="18"/>
                </a:rPr>
                <a:t>Donna Stevens </a:t>
              </a:r>
              <a:r>
                <a:rPr lang="en-GB" sz="900" b="1" i="0" u="none" strike="noStrike" kern="1200" cap="none" spc="0" baseline="0" dirty="0">
                  <a:solidFill>
                    <a:srgbClr val="000000"/>
                  </a:solidFill>
                  <a:uFillTx/>
                  <a:latin typeface="Calibri" pitchFamily="34"/>
                  <a:ea typeface="Calibri" pitchFamily="34"/>
                  <a:cs typeface="Times New Roman" pitchFamily="18"/>
                </a:rPr>
                <a:t>–</a:t>
              </a:r>
              <a:r>
                <a:rPr lang="en-GB" sz="900" b="1" i="0" u="none" strike="noStrike" kern="1200" cap="none" spc="0" baseline="0" dirty="0">
                  <a:solidFill>
                    <a:srgbClr val="000000"/>
                  </a:solidFill>
                  <a:uFillTx/>
                  <a:latin typeface="Calibri" pitchFamily="34"/>
                  <a:cs typeface="Times New Roman" pitchFamily="18"/>
                </a:rPr>
                <a:t> </a:t>
              </a:r>
              <a:r>
                <a:rPr lang="en-GB" sz="9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 pitchFamily="34"/>
                  <a:cs typeface="Times New Roman" pitchFamily="18"/>
                </a:rPr>
                <a:t>Head of Operations, MNTB</a:t>
              </a: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900" b="1" i="0" u="none" strike="noStrike" kern="1200" cap="none" spc="0" baseline="0" dirty="0">
                  <a:solidFill>
                    <a:srgbClr val="000000"/>
                  </a:solidFill>
                  <a:uFillTx/>
                  <a:latin typeface="Calibri" pitchFamily="34"/>
                  <a:cs typeface="Times New Roman" pitchFamily="18"/>
                </a:rPr>
                <a:t>Susan Bell </a:t>
              </a:r>
              <a:r>
                <a:rPr lang="en-GB" sz="9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 pitchFamily="34"/>
                  <a:ea typeface="Calibri" pitchFamily="34"/>
                  <a:cs typeface="Times New Roman" pitchFamily="18"/>
                </a:rPr>
                <a:t>– </a:t>
              </a:r>
              <a:r>
                <a:rPr lang="en-GB" sz="9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 pitchFamily="34"/>
                  <a:cs typeface="Times New Roman" pitchFamily="18"/>
                </a:rPr>
                <a:t>Training and Careers Manager</a:t>
              </a:r>
              <a:endParaRPr lang="en-GB" sz="9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967485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">
            <a:extLst>
              <a:ext uri="{FF2B5EF4-FFF2-40B4-BE49-F238E27FC236}">
                <a16:creationId xmlns:a16="http://schemas.microsoft.com/office/drawing/2014/main" id="{E6C8A32F-EE8E-463F-84D2-4C852FFE2B08}"/>
              </a:ext>
            </a:extLst>
          </p:cNvPr>
          <p:cNvSpPr txBox="1"/>
          <p:nvPr/>
        </p:nvSpPr>
        <p:spPr>
          <a:xfrm>
            <a:off x="1814581" y="6414479"/>
            <a:ext cx="3278910" cy="2616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914400" marR="0" lvl="0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1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Times New Roman" pitchFamily="18"/>
              </a:rPr>
              <a:t> 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FA06ECA-D9DE-7F2E-039B-2DA95CF03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7238" y="6091769"/>
            <a:ext cx="1392576" cy="58431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71832C4C-DA01-9277-5FDC-050510AEE545}"/>
              </a:ext>
            </a:extLst>
          </p:cNvPr>
          <p:cNvSpPr txBox="1"/>
          <p:nvPr/>
        </p:nvSpPr>
        <p:spPr>
          <a:xfrm>
            <a:off x="719655" y="1665955"/>
            <a:ext cx="10126638" cy="34317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>
                <a:solidFill>
                  <a:srgbClr val="F2F2F2"/>
                </a:solidFill>
                <a:uFillTx/>
              </a:rPr>
              <a:t>The MNTB will vigorously </a:t>
            </a:r>
            <a:r>
              <a:rPr lang="en-US" sz="2400" b="1" i="0" u="none" strike="noStrike" kern="0" cap="none" spc="0" baseline="0" dirty="0">
                <a:solidFill>
                  <a:srgbClr val="002060"/>
                </a:solidFill>
                <a:uFillTx/>
              </a:rPr>
              <a:t>pursue its priorities</a:t>
            </a:r>
            <a:r>
              <a:rPr lang="en-US" sz="2400" b="0" i="0" u="none" strike="noStrike" kern="0" cap="none" spc="0" baseline="0" dirty="0">
                <a:solidFill>
                  <a:srgbClr val="F2F2F2"/>
                </a:solidFill>
                <a:uFillTx/>
              </a:rPr>
              <a:t>, navigate the challenges and </a:t>
            </a:r>
            <a:r>
              <a:rPr lang="en-US" sz="2400" b="1" i="0" u="none" strike="noStrike" kern="0" cap="none" spc="0" baseline="0" dirty="0">
                <a:solidFill>
                  <a:srgbClr val="002060"/>
                </a:solidFill>
                <a:uFillTx/>
              </a:rPr>
              <a:t>adapt to change</a:t>
            </a:r>
            <a:endParaRPr lang="en-US" sz="2400" b="0" i="0" u="none" strike="noStrike" kern="0" cap="none" spc="0" baseline="0" dirty="0">
              <a:solidFill>
                <a:srgbClr val="F2F2F2"/>
              </a:solidFill>
              <a:uFillTx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>
                <a:solidFill>
                  <a:srgbClr val="F2F2F2"/>
                </a:solidFill>
                <a:uFillTx/>
              </a:rPr>
              <a:t>With our knowledge, experience and expertise we will work tirelessly to ensure seafarer training and education </a:t>
            </a:r>
            <a:r>
              <a:rPr lang="en-US" sz="2400" b="1" i="0" u="none" strike="noStrike" kern="0" cap="none" spc="0" baseline="0" dirty="0">
                <a:solidFill>
                  <a:srgbClr val="002060"/>
                </a:solidFill>
                <a:uFillTx/>
              </a:rPr>
              <a:t>meets industry needs now and well into the future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1" kern="0" dirty="0">
              <a:solidFill>
                <a:srgbClr val="002060"/>
              </a:solidFill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0" cap="none" spc="0" baseline="0" dirty="0">
                <a:solidFill>
                  <a:schemeClr val="bg1"/>
                </a:solidFill>
                <a:uFillTx/>
              </a:rPr>
              <a:t>…. </a:t>
            </a:r>
            <a:r>
              <a:rPr lang="en-US" sz="2400" i="0" u="none" strike="noStrike" kern="0" cap="none" spc="0" baseline="0" dirty="0">
                <a:solidFill>
                  <a:schemeClr val="bg1"/>
                </a:solidFill>
                <a:uFillTx/>
              </a:rPr>
              <a:t>we will do this through the </a:t>
            </a:r>
            <a:r>
              <a:rPr lang="en-US" sz="2400" b="1" i="0" u="none" strike="noStrike" kern="0" cap="none" spc="0" baseline="0" dirty="0">
                <a:solidFill>
                  <a:srgbClr val="002060"/>
                </a:solidFill>
                <a:uFillTx/>
              </a:rPr>
              <a:t>implementation of strategic value streams </a:t>
            </a:r>
            <a:r>
              <a:rPr lang="en-US" sz="2400" i="0" u="none" strike="noStrike" kern="0" cap="none" spc="0" baseline="0" dirty="0">
                <a:solidFill>
                  <a:schemeClr val="bg1"/>
                </a:solidFill>
                <a:uFillTx/>
              </a:rPr>
              <a:t>governed by our board to measure and monitor progress against our plan</a:t>
            </a:r>
          </a:p>
        </p:txBody>
      </p:sp>
      <p:sp>
        <p:nvSpPr>
          <p:cNvPr id="5" name="TextBox 97">
            <a:extLst>
              <a:ext uri="{FF2B5EF4-FFF2-40B4-BE49-F238E27FC236}">
                <a16:creationId xmlns:a16="http://schemas.microsoft.com/office/drawing/2014/main" id="{745A5A84-0198-AA79-1092-B2D00CCB716C}"/>
              </a:ext>
            </a:extLst>
          </p:cNvPr>
          <p:cNvSpPr txBox="1"/>
          <p:nvPr/>
        </p:nvSpPr>
        <p:spPr>
          <a:xfrm>
            <a:off x="301055" y="484083"/>
            <a:ext cx="2845905" cy="6463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b="1" kern="0" cap="all" dirty="0">
                <a:solidFill>
                  <a:srgbClr val="FFFFFF"/>
                </a:solidFill>
              </a:rPr>
              <a:t>OUR PLEDGE</a:t>
            </a:r>
            <a:endParaRPr lang="en-GB" sz="3600" b="1" i="0" u="none" strike="noStrike" kern="0" cap="all" spc="0" baseline="0" dirty="0">
              <a:solidFill>
                <a:srgbClr val="FFFFFF"/>
              </a:solidFill>
              <a:uFillTx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id="{74B1C7D3-B9CB-6823-37A0-267FDC1E2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1780" y="6220114"/>
            <a:ext cx="1212110" cy="5085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6" descr="Tug worker by the beach">
            <a:extLst>
              <a:ext uri="{FF2B5EF4-FFF2-40B4-BE49-F238E27FC236}">
                <a16:creationId xmlns:a16="http://schemas.microsoft.com/office/drawing/2014/main" id="{F0741ED2-D570-303F-030A-826CDF3513B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4660779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771E17B-5CC4-3F0B-F574-F420171F32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05181" y="-1758876"/>
            <a:ext cx="4660779" cy="4892040"/>
          </a:xfrm>
        </p:spPr>
        <p:txBody>
          <a:bodyPr/>
          <a:lstStyle/>
          <a:p>
            <a:pPr lvl="0"/>
            <a:r>
              <a:rPr lang="en-US" b="1" dirty="0">
                <a:latin typeface="+mn-lt"/>
              </a:rPr>
              <a:t>   Our History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AE387726-8A09-DF7E-5A4D-64CB41D2F9B9}"/>
              </a:ext>
            </a:extLst>
          </p:cNvPr>
          <p:cNvSpPr txBox="1"/>
          <p:nvPr/>
        </p:nvSpPr>
        <p:spPr>
          <a:xfrm>
            <a:off x="4830236" y="1049641"/>
            <a:ext cx="6788057" cy="32393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The MNTB is an independent body hosted by the UK Chamber of Shipping, the trade association for the UK shipping industry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The long established MNTB was founded in 1935, and o</a:t>
            </a:r>
            <a:r>
              <a:rPr lang="en-GB" sz="2400" dirty="0">
                <a:solidFill>
                  <a:srgbClr val="FFFFFF"/>
                </a:solidFill>
                <a:latin typeface="Calibri"/>
              </a:rPr>
              <a:t>ur purpose is to be the maritime industry’s authoritative voice on all aspects of seafarer training and education (with a focus on ratings and officer cadets)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id="{90547022-C9D4-1E03-C6A3-9023EC568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3540" y="6183355"/>
            <a:ext cx="1212110" cy="5085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7" descr="Aerial view of container ship">
            <a:extLst>
              <a:ext uri="{FF2B5EF4-FFF2-40B4-BE49-F238E27FC236}">
                <a16:creationId xmlns:a16="http://schemas.microsoft.com/office/drawing/2014/main" id="{F7C71806-F522-FBC5-A60B-CE4DF226E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4">
            <a:off x="-1098611" y="1098610"/>
            <a:ext cx="6858000" cy="466077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7A106EF-31EF-1C74-275B-FE2488A3E9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53445" y="-163769"/>
            <a:ext cx="8196096" cy="2207187"/>
          </a:xfrm>
        </p:spPr>
        <p:txBody>
          <a:bodyPr/>
          <a:lstStyle/>
          <a:p>
            <a:pPr lvl="0"/>
            <a:r>
              <a:rPr lang="en-US" b="1" dirty="0"/>
              <a:t>   </a:t>
            </a:r>
            <a:r>
              <a:rPr lang="en-US" b="1" dirty="0">
                <a:latin typeface="Calibri (Body)"/>
              </a:rPr>
              <a:t>OUR OPPORTUNITY </a:t>
            </a:r>
            <a:br>
              <a:rPr lang="en-US" b="1" dirty="0">
                <a:latin typeface="Calibri (Body)"/>
              </a:rPr>
            </a:br>
            <a:r>
              <a:rPr lang="en-US" b="1" dirty="0">
                <a:latin typeface="Calibri (Body)"/>
              </a:rPr>
              <a:t>	TO drive CHANGE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842EF1A7-7014-A62E-86E6-84494BB6C3B3}"/>
              </a:ext>
            </a:extLst>
          </p:cNvPr>
          <p:cNvSpPr txBox="1"/>
          <p:nvPr/>
        </p:nvSpPr>
        <p:spPr>
          <a:xfrm>
            <a:off x="4729020" y="1291315"/>
            <a:ext cx="7615379" cy="48920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457200" rtl="0" fontAlgn="auto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24th June 2021, the Maritime Skills Commission (MSC) released a set of industry recommendations conceived during a full review of the UK cadet training and education system</a:t>
            </a:r>
            <a:r>
              <a:rPr lang="en-US" sz="2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.  </a:t>
            </a:r>
          </a:p>
          <a:p>
            <a:pPr marL="0" marR="0" lvl="0" indent="0" algn="l" defTabSz="457200" rtl="0" fontAlgn="auto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To respond as effectively as possible to the recommendations the MNTB have: </a:t>
            </a:r>
          </a:p>
          <a:p>
            <a:pPr marL="342900" marR="0" lvl="0" indent="-342900" algn="l" defTabSz="457200" rtl="0" fontAlgn="auto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Clr>
                <a:srgbClr val="FFFFFF"/>
              </a:buClr>
              <a:buSzPct val="100000"/>
              <a:buFont typeface="Calibri" pitchFamily="34"/>
              <a:buChar char="⁻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Reviewed our </a:t>
            </a:r>
            <a:r>
              <a:rPr lang="en-US" sz="2400" b="1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</a:rPr>
              <a:t>strengths </a:t>
            </a:r>
            <a:r>
              <a:rPr lang="en-US" sz="2400" b="1" i="0" u="none" strike="noStrike" kern="0" cap="none" spc="0" baseline="0" dirty="0">
                <a:solidFill>
                  <a:schemeClr val="bg1"/>
                </a:solidFill>
                <a:uFillTx/>
                <a:latin typeface="Calibri"/>
              </a:rPr>
              <a:t>and weaknesses </a:t>
            </a:r>
          </a:p>
          <a:p>
            <a:pPr marL="342900" marR="0" lvl="0" indent="-342900" algn="l" defTabSz="457200" rtl="0" fontAlgn="auto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Clr>
                <a:srgbClr val="FFFFFF"/>
              </a:buClr>
              <a:buSzPct val="100000"/>
              <a:buFont typeface="Calibri" pitchFamily="34"/>
              <a:buChar char="⁻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Identified challenges and new </a:t>
            </a:r>
            <a:r>
              <a:rPr lang="en-US" sz="2400" b="1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</a:rPr>
              <a:t>opportunities</a:t>
            </a:r>
            <a:r>
              <a:rPr lang="en-US" sz="2400" b="0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</a:rPr>
              <a:t> </a:t>
            </a:r>
          </a:p>
          <a:p>
            <a:pPr marL="342900" marR="0" lvl="0" indent="-342900" algn="l" defTabSz="457200" rtl="0" fontAlgn="auto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Clr>
                <a:srgbClr val="FFFFFF"/>
              </a:buClr>
              <a:buSzPct val="100000"/>
              <a:buFont typeface="Calibri" pitchFamily="34"/>
              <a:buChar char="⁻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R</a:t>
            </a:r>
            <a:r>
              <a:rPr lang="en-US" sz="2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efreshed our </a:t>
            </a:r>
            <a:r>
              <a:rPr lang="en-US" sz="2400" b="1" i="0" u="none" strike="noStrike" kern="1200" cap="none" spc="0" baseline="0" dirty="0">
                <a:solidFill>
                  <a:srgbClr val="002060"/>
                </a:solidFill>
                <a:uFillTx/>
                <a:latin typeface="Calibri"/>
              </a:rPr>
              <a:t>purpose</a:t>
            </a:r>
          </a:p>
          <a:p>
            <a:pPr marL="342900" marR="0" lvl="0" indent="-342900" algn="l" defTabSz="457200" rtl="0" fontAlgn="auto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Clr>
                <a:srgbClr val="FFFFFF"/>
              </a:buClr>
              <a:buSzPct val="100000"/>
              <a:buFont typeface="Calibri" pitchFamily="34"/>
              <a:buChar char="⁻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Defined our </a:t>
            </a:r>
            <a:r>
              <a:rPr lang="en-US" sz="2400" b="1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</a:rPr>
              <a:t>priorities</a:t>
            </a:r>
            <a:r>
              <a:rPr lang="en-US" sz="2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, and;</a:t>
            </a:r>
          </a:p>
          <a:p>
            <a:pPr marL="342900" marR="0" lvl="0" indent="-342900" algn="l" defTabSz="457200" rtl="0" fontAlgn="auto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Clr>
                <a:srgbClr val="FFFFFF"/>
              </a:buClr>
              <a:buSzPct val="100000"/>
              <a:buFont typeface="Calibri" pitchFamily="34"/>
              <a:buChar char="⁻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kern="0" dirty="0">
                <a:solidFill>
                  <a:srgbClr val="FFFFFF"/>
                </a:solidFill>
                <a:latin typeface="Calibri"/>
              </a:rPr>
              <a:t>C</a:t>
            </a:r>
            <a:r>
              <a:rPr lang="en-US" sz="24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reated a framework of </a:t>
            </a:r>
            <a:r>
              <a:rPr lang="en-US" sz="2400" b="1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</a:rPr>
              <a:t>measurable key objectives </a:t>
            </a:r>
            <a:endParaRPr lang="en-US" sz="2400" b="1" i="0" u="none" strike="noStrike" kern="1200" cap="none" spc="0" baseline="0" dirty="0">
              <a:solidFill>
                <a:srgbClr val="002060"/>
              </a:solidFill>
              <a:uFillTx/>
              <a:latin typeface="Calibri"/>
            </a:endParaRPr>
          </a:p>
          <a:p>
            <a:pPr marL="0" marR="0" lvl="0" indent="0" algn="l" defTabSz="457200" rtl="0" fontAlgn="auto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0">
            <a:extLst>
              <a:ext uri="{FF2B5EF4-FFF2-40B4-BE49-F238E27FC236}">
                <a16:creationId xmlns:a16="http://schemas.microsoft.com/office/drawing/2014/main" id="{E4826E1C-8128-FE71-77CD-7D12D3194FC3}"/>
              </a:ext>
            </a:extLst>
          </p:cNvPr>
          <p:cNvSpPr/>
          <p:nvPr/>
        </p:nvSpPr>
        <p:spPr>
          <a:xfrm>
            <a:off x="4966554" y="5840099"/>
            <a:ext cx="835222" cy="70230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0F035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Oval 28">
            <a:extLst>
              <a:ext uri="{FF2B5EF4-FFF2-40B4-BE49-F238E27FC236}">
                <a16:creationId xmlns:a16="http://schemas.microsoft.com/office/drawing/2014/main" id="{6269DC58-FCD6-2743-354E-3F16AE60DAC1}"/>
              </a:ext>
            </a:extLst>
          </p:cNvPr>
          <p:cNvSpPr/>
          <p:nvPr/>
        </p:nvSpPr>
        <p:spPr>
          <a:xfrm>
            <a:off x="4973430" y="4963994"/>
            <a:ext cx="835222" cy="70230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0F035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Oval 27">
            <a:extLst>
              <a:ext uri="{FF2B5EF4-FFF2-40B4-BE49-F238E27FC236}">
                <a16:creationId xmlns:a16="http://schemas.microsoft.com/office/drawing/2014/main" id="{3FAD4D3F-52EE-A35A-6528-CC8C0C285AF7}"/>
              </a:ext>
            </a:extLst>
          </p:cNvPr>
          <p:cNvSpPr/>
          <p:nvPr/>
        </p:nvSpPr>
        <p:spPr>
          <a:xfrm>
            <a:off x="4961506" y="4012012"/>
            <a:ext cx="835222" cy="70230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0F035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Oval 26">
            <a:extLst>
              <a:ext uri="{FF2B5EF4-FFF2-40B4-BE49-F238E27FC236}">
                <a16:creationId xmlns:a16="http://schemas.microsoft.com/office/drawing/2014/main" id="{39E196D6-BECE-A823-1223-D98109931A03}"/>
              </a:ext>
            </a:extLst>
          </p:cNvPr>
          <p:cNvSpPr/>
          <p:nvPr/>
        </p:nvSpPr>
        <p:spPr>
          <a:xfrm>
            <a:off x="4957520" y="3071524"/>
            <a:ext cx="835222" cy="70230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0F035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Oval 25">
            <a:extLst>
              <a:ext uri="{FF2B5EF4-FFF2-40B4-BE49-F238E27FC236}">
                <a16:creationId xmlns:a16="http://schemas.microsoft.com/office/drawing/2014/main" id="{8394D1A2-5C04-EB7E-E709-C62FC0DE9EC8}"/>
              </a:ext>
            </a:extLst>
          </p:cNvPr>
          <p:cNvSpPr/>
          <p:nvPr/>
        </p:nvSpPr>
        <p:spPr>
          <a:xfrm>
            <a:off x="4962732" y="2089468"/>
            <a:ext cx="835222" cy="70230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0F035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Oval 24">
            <a:extLst>
              <a:ext uri="{FF2B5EF4-FFF2-40B4-BE49-F238E27FC236}">
                <a16:creationId xmlns:a16="http://schemas.microsoft.com/office/drawing/2014/main" id="{0E43F810-F8CE-2906-3F4E-CD67C03CD4ED}"/>
              </a:ext>
            </a:extLst>
          </p:cNvPr>
          <p:cNvSpPr/>
          <p:nvPr/>
        </p:nvSpPr>
        <p:spPr>
          <a:xfrm>
            <a:off x="4966554" y="1169755"/>
            <a:ext cx="835222" cy="70230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0F035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Oval 23">
            <a:extLst>
              <a:ext uri="{FF2B5EF4-FFF2-40B4-BE49-F238E27FC236}">
                <a16:creationId xmlns:a16="http://schemas.microsoft.com/office/drawing/2014/main" id="{5C6DFA9C-AD5A-8834-CE6D-F345C1A3E599}"/>
              </a:ext>
            </a:extLst>
          </p:cNvPr>
          <p:cNvSpPr/>
          <p:nvPr/>
        </p:nvSpPr>
        <p:spPr>
          <a:xfrm>
            <a:off x="4944453" y="225344"/>
            <a:ext cx="835222" cy="70230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0F035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BBCC1B6A-B17C-718E-FB19-F50724174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3540" y="6183355"/>
            <a:ext cx="1212110" cy="5085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5" descr="A picture containing nature, wave, water, storm&#10;&#10;Description automatically generated">
            <a:extLst>
              <a:ext uri="{FF2B5EF4-FFF2-40B4-BE49-F238E27FC236}">
                <a16:creationId xmlns:a16="http://schemas.microsoft.com/office/drawing/2014/main" id="{6E5AE4A3-5677-5143-4A10-5C3DD31D7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416829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FA2CD92-CE48-E6B1-04D0-0D60B28CD6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296741" y="-191073"/>
            <a:ext cx="8196096" cy="2207187"/>
          </a:xfrm>
        </p:spPr>
        <p:txBody>
          <a:bodyPr/>
          <a:lstStyle/>
          <a:p>
            <a:pPr lvl="0"/>
            <a:r>
              <a:rPr lang="en-US" b="1" dirty="0"/>
              <a:t>   </a:t>
            </a:r>
            <a:r>
              <a:rPr lang="en-US" b="1" dirty="0">
                <a:latin typeface="+mn-lt"/>
              </a:rPr>
              <a:t>The headwinds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	we face</a:t>
            </a:r>
          </a:p>
        </p:txBody>
      </p:sp>
      <p:pic>
        <p:nvPicPr>
          <p:cNvPr id="12" name="Graphic 10" descr="Briefcase with solid fill">
            <a:extLst>
              <a:ext uri="{FF2B5EF4-FFF2-40B4-BE49-F238E27FC236}">
                <a16:creationId xmlns:a16="http://schemas.microsoft.com/office/drawing/2014/main" id="{CCD73376-0FE4-AE00-6479-1DA6160B88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25294" y="5946050"/>
            <a:ext cx="508598" cy="5085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Graphic 12" descr="Checklist with solid fill">
            <a:extLst>
              <a:ext uri="{FF2B5EF4-FFF2-40B4-BE49-F238E27FC236}">
                <a16:creationId xmlns:a16="http://schemas.microsoft.com/office/drawing/2014/main" id="{AB9FA995-6B66-4D33-8A30-8047B83FBC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03705" y="5026639"/>
            <a:ext cx="577022" cy="57702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Graphic 14" descr="Freight with solid fill">
            <a:extLst>
              <a:ext uri="{FF2B5EF4-FFF2-40B4-BE49-F238E27FC236}">
                <a16:creationId xmlns:a16="http://schemas.microsoft.com/office/drawing/2014/main" id="{191B0FB9-C673-B4BB-078F-6991D4B7C9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81540" y="4012012"/>
            <a:ext cx="645484" cy="6454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Graphic 16" descr="Lock with solid fill">
            <a:extLst>
              <a:ext uri="{FF2B5EF4-FFF2-40B4-BE49-F238E27FC236}">
                <a16:creationId xmlns:a16="http://schemas.microsoft.com/office/drawing/2014/main" id="{883FBA2D-D357-97F2-CB84-D102E14D7F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95649" y="3115168"/>
            <a:ext cx="577022" cy="57702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Graphic 18" descr="Wireless router with solid fill">
            <a:extLst>
              <a:ext uri="{FF2B5EF4-FFF2-40B4-BE49-F238E27FC236}">
                <a16:creationId xmlns:a16="http://schemas.microsoft.com/office/drawing/2014/main" id="{D0BBE837-0E79-1B89-F326-8D1B1DA50E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043802" y="2080324"/>
            <a:ext cx="672148" cy="6721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Graphic 20" descr="Open hand with plant with solid fill">
            <a:extLst>
              <a:ext uri="{FF2B5EF4-FFF2-40B4-BE49-F238E27FC236}">
                <a16:creationId xmlns:a16="http://schemas.microsoft.com/office/drawing/2014/main" id="{DD439DE2-39C8-A84D-BB57-395816BF15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085362" y="1244727"/>
            <a:ext cx="552352" cy="55235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Graphic 22" descr="Graduation cap with solid fill">
            <a:extLst>
              <a:ext uri="{FF2B5EF4-FFF2-40B4-BE49-F238E27FC236}">
                <a16:creationId xmlns:a16="http://schemas.microsoft.com/office/drawing/2014/main" id="{940C40AF-8537-1605-8ABA-9A2F619642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012393" y="225344"/>
            <a:ext cx="672148" cy="67214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9" name="TextBox 32">
            <a:extLst>
              <a:ext uri="{FF2B5EF4-FFF2-40B4-BE49-F238E27FC236}">
                <a16:creationId xmlns:a16="http://schemas.microsoft.com/office/drawing/2014/main" id="{76CDC426-F112-EFEF-23E1-FD9DD4907CBD}"/>
              </a:ext>
            </a:extLst>
          </p:cNvPr>
          <p:cNvSpPr txBox="1"/>
          <p:nvPr/>
        </p:nvSpPr>
        <p:spPr>
          <a:xfrm>
            <a:off x="5833859" y="51402"/>
            <a:ext cx="6250673" cy="118058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00" b="0" i="0" u="none" strike="noStrike" kern="1200" cap="none" spc="0" baseline="0" dirty="0">
              <a:solidFill>
                <a:srgbClr val="002060"/>
              </a:solidFill>
              <a:uFillTx/>
              <a:latin typeface="Calibri"/>
            </a:endParaRPr>
          </a:p>
          <a:p>
            <a:pPr>
              <a:lnSpc>
                <a:spcPct val="7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1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</a:rPr>
              <a:t>Attracting and retaining UK Seafarers: </a:t>
            </a:r>
            <a:r>
              <a:rPr lang="en-GB" sz="1600" kern="0" dirty="0">
                <a:solidFill>
                  <a:srgbClr val="FFFFFF"/>
                </a:solidFill>
                <a:latin typeface="Calibri"/>
              </a:rPr>
              <a:t>Attracting and retaining a talented, committed workforce is crucial to the growth of the maritime industry. It is critical that we increase the number of UK seafarers in training and in employment.</a:t>
            </a:r>
          </a:p>
          <a:p>
            <a:pPr marL="0" marR="0" lvl="0" indent="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600" kern="0" dirty="0">
              <a:solidFill>
                <a:srgbClr val="FFFFFF"/>
              </a:solidFill>
              <a:highlight>
                <a:srgbClr val="C0C0C0"/>
              </a:highlight>
              <a:latin typeface="Calibri"/>
            </a:endParaRPr>
          </a:p>
        </p:txBody>
      </p:sp>
      <p:sp>
        <p:nvSpPr>
          <p:cNvPr id="20" name="TextBox 34">
            <a:extLst>
              <a:ext uri="{FF2B5EF4-FFF2-40B4-BE49-F238E27FC236}">
                <a16:creationId xmlns:a16="http://schemas.microsoft.com/office/drawing/2014/main" id="{032230BF-7AB7-26E8-9A71-FEC12E42F3FC}"/>
              </a:ext>
            </a:extLst>
          </p:cNvPr>
          <p:cNvSpPr txBox="1"/>
          <p:nvPr/>
        </p:nvSpPr>
        <p:spPr>
          <a:xfrm>
            <a:off x="5847615" y="1066656"/>
            <a:ext cx="6142509" cy="7927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1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</a:rPr>
              <a:t>Environmental:</a:t>
            </a:r>
            <a:r>
              <a:rPr lang="en-GB" sz="16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 </a:t>
            </a:r>
            <a:r>
              <a:rPr lang="en-GB" sz="16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With growing concerns about climate change, there is increased pressure on the maritime sector to reduce its carbon footprint &amp; adopt more sustainable practices, this will result in the urgent need to retrain the UK seafarer workforce</a:t>
            </a:r>
          </a:p>
        </p:txBody>
      </p:sp>
      <p:sp>
        <p:nvSpPr>
          <p:cNvPr id="21" name="TextBox 36">
            <a:extLst>
              <a:ext uri="{FF2B5EF4-FFF2-40B4-BE49-F238E27FC236}">
                <a16:creationId xmlns:a16="http://schemas.microsoft.com/office/drawing/2014/main" id="{38D8D229-755A-7878-F65C-EA4E60042314}"/>
              </a:ext>
            </a:extLst>
          </p:cNvPr>
          <p:cNvSpPr txBox="1"/>
          <p:nvPr/>
        </p:nvSpPr>
        <p:spPr>
          <a:xfrm>
            <a:off x="5843793" y="2116351"/>
            <a:ext cx="6142518" cy="7927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1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</a:rPr>
              <a:t>Technological advancements</a:t>
            </a:r>
            <a:r>
              <a:rPr lang="en-GB" sz="1600" b="0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</a:rPr>
              <a:t>:</a:t>
            </a:r>
            <a:r>
              <a:rPr lang="en-GB" sz="16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 As new technologies continue to emerge, particularly around cleaner energy, the maritime sector needs to keep up with the latest innovations in order to remain competitive and efficient</a:t>
            </a:r>
          </a:p>
        </p:txBody>
      </p:sp>
      <p:sp>
        <p:nvSpPr>
          <p:cNvPr id="22" name="TextBox 40">
            <a:extLst>
              <a:ext uri="{FF2B5EF4-FFF2-40B4-BE49-F238E27FC236}">
                <a16:creationId xmlns:a16="http://schemas.microsoft.com/office/drawing/2014/main" id="{479E5CA6-F08F-762C-4A77-3C62DA4EA4B4}"/>
              </a:ext>
            </a:extLst>
          </p:cNvPr>
          <p:cNvSpPr txBox="1"/>
          <p:nvPr/>
        </p:nvSpPr>
        <p:spPr>
          <a:xfrm>
            <a:off x="5857298" y="3026782"/>
            <a:ext cx="6250673" cy="64197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0" cap="none" spc="0" baseline="0" dirty="0">
              <a:solidFill>
                <a:srgbClr val="FFFFFF"/>
              </a:solidFill>
              <a:uFillTx/>
              <a:latin typeface="Century Gothic"/>
            </a:endParaRPr>
          </a:p>
          <a:p>
            <a:pPr marL="0" marR="0" lvl="0" indent="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1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</a:rPr>
              <a:t>Safety and security:</a:t>
            </a:r>
            <a:r>
              <a:rPr lang="en-GB" sz="16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 The maritime sector faces a range of safety and security risks, including piracy, terrorism, and natural disasters</a:t>
            </a:r>
          </a:p>
        </p:txBody>
      </p:sp>
      <p:sp>
        <p:nvSpPr>
          <p:cNvPr id="23" name="TextBox 42">
            <a:extLst>
              <a:ext uri="{FF2B5EF4-FFF2-40B4-BE49-F238E27FC236}">
                <a16:creationId xmlns:a16="http://schemas.microsoft.com/office/drawing/2014/main" id="{223A9190-5BF9-102F-40E6-7FB6F369CFE7}"/>
              </a:ext>
            </a:extLst>
          </p:cNvPr>
          <p:cNvSpPr txBox="1"/>
          <p:nvPr/>
        </p:nvSpPr>
        <p:spPr>
          <a:xfrm>
            <a:off x="5857298" y="4024548"/>
            <a:ext cx="5156438" cy="6204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1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</a:rPr>
              <a:t>Infrastructure and logistics</a:t>
            </a:r>
            <a:r>
              <a:rPr lang="en-GB" sz="1600" b="0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</a:rPr>
              <a:t>: </a:t>
            </a:r>
            <a:r>
              <a:rPr lang="en-GB" sz="16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The logistics of moving goods and people across vast distances can be challenging, particularly in remote or underdeveloped areas</a:t>
            </a:r>
          </a:p>
        </p:txBody>
      </p:sp>
      <p:sp>
        <p:nvSpPr>
          <p:cNvPr id="24" name="TextBox 44">
            <a:extLst>
              <a:ext uri="{FF2B5EF4-FFF2-40B4-BE49-F238E27FC236}">
                <a16:creationId xmlns:a16="http://schemas.microsoft.com/office/drawing/2014/main" id="{7FA4F851-4AB6-CA6B-0100-E3835DC2C2FF}"/>
              </a:ext>
            </a:extLst>
          </p:cNvPr>
          <p:cNvSpPr txBox="1"/>
          <p:nvPr/>
        </p:nvSpPr>
        <p:spPr>
          <a:xfrm>
            <a:off x="5857298" y="4995979"/>
            <a:ext cx="6002898" cy="80605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1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</a:rPr>
              <a:t>Regulatory compliance: </a:t>
            </a:r>
            <a:r>
              <a:rPr lang="en-GB" sz="16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The maritime sector is subject to a range of regulations and standards, which can be complex and difficult to navigate</a:t>
            </a:r>
          </a:p>
          <a:p>
            <a:pPr marL="0" marR="0" lvl="0" indent="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0" cap="none" spc="0" baseline="0" dirty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25" name="TextBox 46">
            <a:extLst>
              <a:ext uri="{FF2B5EF4-FFF2-40B4-BE49-F238E27FC236}">
                <a16:creationId xmlns:a16="http://schemas.microsoft.com/office/drawing/2014/main" id="{5AFFE131-4AA4-9E22-54AB-89A19C5F3CF9}"/>
              </a:ext>
            </a:extLst>
          </p:cNvPr>
          <p:cNvSpPr txBox="1"/>
          <p:nvPr/>
        </p:nvSpPr>
        <p:spPr>
          <a:xfrm>
            <a:off x="5857298" y="5666299"/>
            <a:ext cx="5058351" cy="81432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0" cap="none" spc="0" baseline="0" dirty="0">
              <a:solidFill>
                <a:srgbClr val="FFFFFF"/>
              </a:solidFill>
              <a:uFillTx/>
              <a:latin typeface="Century Gothic"/>
            </a:endParaRPr>
          </a:p>
          <a:p>
            <a:pPr marL="0" marR="0" lvl="0" indent="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1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</a:rPr>
              <a:t>Economic pressures</a:t>
            </a:r>
            <a:r>
              <a:rPr lang="en-GB" sz="1600" b="0" i="0" u="none" strike="noStrike" kern="0" cap="none" spc="0" baseline="0" dirty="0">
                <a:solidFill>
                  <a:srgbClr val="002060"/>
                </a:solidFill>
                <a:uFillTx/>
                <a:latin typeface="Calibri"/>
              </a:rPr>
              <a:t>: </a:t>
            </a:r>
            <a:r>
              <a:rPr lang="en-GB" sz="1600" b="0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</a:rPr>
              <a:t>The sector is subject to fluctuations in global trade and economic condition which impact demand and drive up costs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2C656251-D169-88FD-64C7-6A447D3B4B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6836051"/>
              </p:ext>
            </p:extLst>
          </p:nvPr>
        </p:nvGraphicFramePr>
        <p:xfrm>
          <a:off x="1950555" y="531173"/>
          <a:ext cx="11365742" cy="5795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47ED590-8C3F-335F-6086-46C4B18C4330}"/>
              </a:ext>
            </a:extLst>
          </p:cNvPr>
          <p:cNvSpPr/>
          <p:nvPr/>
        </p:nvSpPr>
        <p:spPr>
          <a:xfrm>
            <a:off x="6148976" y="3271057"/>
            <a:ext cx="576349" cy="315884"/>
          </a:xfrm>
          <a:prstGeom prst="roundRect">
            <a:avLst/>
          </a:prstGeom>
          <a:solidFill>
            <a:srgbClr val="00AEC6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/>
            <a:r>
              <a:rPr lang="en-GB" sz="900" b="1" dirty="0">
                <a:solidFill>
                  <a:sysClr val="window" lastClr="FFFFFF"/>
                </a:solidFill>
              </a:rPr>
              <a:t>Chamber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5B536A1-22F9-0110-78C1-6C7F78498711}"/>
              </a:ext>
            </a:extLst>
          </p:cNvPr>
          <p:cNvSpPr/>
          <p:nvPr/>
        </p:nvSpPr>
        <p:spPr>
          <a:xfrm>
            <a:off x="8545968" y="3271057"/>
            <a:ext cx="576349" cy="315884"/>
          </a:xfrm>
          <a:prstGeom prst="roundRect">
            <a:avLst/>
          </a:prstGeom>
          <a:solidFill>
            <a:srgbClr val="00AEC6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/>
            <a:r>
              <a:rPr lang="en-GB" sz="900" b="1" dirty="0">
                <a:solidFill>
                  <a:sysClr val="window" lastClr="FFFFFF"/>
                </a:solidFill>
              </a:rPr>
              <a:t>Colleges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256E871-0F04-9705-9E97-9A884B499597}"/>
              </a:ext>
            </a:extLst>
          </p:cNvPr>
          <p:cNvSpPr/>
          <p:nvPr/>
        </p:nvSpPr>
        <p:spPr>
          <a:xfrm>
            <a:off x="7356647" y="4243739"/>
            <a:ext cx="576349" cy="315884"/>
          </a:xfrm>
          <a:prstGeom prst="roundRect">
            <a:avLst/>
          </a:prstGeom>
          <a:solidFill>
            <a:srgbClr val="00AEC6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/>
            <a:r>
              <a:rPr lang="en-GB" sz="900" b="1" dirty="0">
                <a:solidFill>
                  <a:sysClr val="window" lastClr="FFFFFF"/>
                </a:solidFill>
              </a:rPr>
              <a:t>Unions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F83AA4C6-1155-6B1B-E9BD-5D38123E10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765" y="-137847"/>
            <a:ext cx="4236974" cy="2207187"/>
          </a:xfrm>
        </p:spPr>
        <p:txBody>
          <a:bodyPr/>
          <a:lstStyle/>
          <a:p>
            <a:pPr lvl="0"/>
            <a:r>
              <a:rPr lang="en-US" b="1" dirty="0">
                <a:latin typeface="+mn-lt"/>
              </a:rPr>
              <a:t>   Our KEY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   RELATIONSHIPS</a:t>
            </a:r>
          </a:p>
        </p:txBody>
      </p:sp>
      <p:sp>
        <p:nvSpPr>
          <p:cNvPr id="32" name="TextBox 7">
            <a:extLst>
              <a:ext uri="{FF2B5EF4-FFF2-40B4-BE49-F238E27FC236}">
                <a16:creationId xmlns:a16="http://schemas.microsoft.com/office/drawing/2014/main" id="{CAEE82C1-88F9-EF8C-94F6-14C6F0B6E25D}"/>
              </a:ext>
            </a:extLst>
          </p:cNvPr>
          <p:cNvSpPr txBox="1"/>
          <p:nvPr/>
        </p:nvSpPr>
        <p:spPr>
          <a:xfrm>
            <a:off x="380841" y="1741673"/>
            <a:ext cx="3423461" cy="30469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The MNTB strategy is focused on representing the views of a number of stakeholders. </a:t>
            </a:r>
            <a:r>
              <a:rPr lang="en-GB" sz="2400" dirty="0">
                <a:solidFill>
                  <a:srgbClr val="FFFFFF"/>
                </a:solidFill>
                <a:latin typeface="Calibri"/>
              </a:rPr>
              <a:t>This means we </a:t>
            </a:r>
            <a:r>
              <a:rPr lang="en-GB" sz="2400" b="1" dirty="0">
                <a:solidFill>
                  <a:srgbClr val="002060"/>
                </a:solidFill>
                <a:latin typeface="Calibri"/>
              </a:rPr>
              <a:t>prioritise and focus </a:t>
            </a:r>
            <a:r>
              <a:rPr lang="en-GB" sz="2400" dirty="0">
                <a:solidFill>
                  <a:srgbClr val="FFFFFF"/>
                </a:solidFill>
                <a:latin typeface="Calibri"/>
              </a:rPr>
              <a:t>on areas that balance the needs of all key relationships</a:t>
            </a:r>
            <a:endParaRPr lang="en-GB" sz="24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3" name="Picture 4" descr="Logo&#10;&#10;Description automatically generated">
            <a:extLst>
              <a:ext uri="{FF2B5EF4-FFF2-40B4-BE49-F238E27FC236}">
                <a16:creationId xmlns:a16="http://schemas.microsoft.com/office/drawing/2014/main" id="{E60B53B2-2AFC-E4F7-2B9D-26B3DA3D63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3539" y="6199980"/>
            <a:ext cx="1212110" cy="5085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E439220-9288-2045-5AD9-F1F6B2A1DAB3}"/>
              </a:ext>
            </a:extLst>
          </p:cNvPr>
          <p:cNvSpPr/>
          <p:nvPr/>
        </p:nvSpPr>
        <p:spPr>
          <a:xfrm>
            <a:off x="7345251" y="965746"/>
            <a:ext cx="576349" cy="315884"/>
          </a:xfrm>
          <a:prstGeom prst="roundRect">
            <a:avLst/>
          </a:prstGeom>
          <a:solidFill>
            <a:srgbClr val="00AEC6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/>
            <a:r>
              <a:rPr lang="en-GB" sz="900" b="1" dirty="0">
                <a:solidFill>
                  <a:sysClr val="window" lastClr="FFFFFF"/>
                </a:solidFill>
              </a:rPr>
              <a:t>MCA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EDA0A29-00B3-8E43-2019-3E7C3EB95AF6}"/>
              </a:ext>
            </a:extLst>
          </p:cNvPr>
          <p:cNvSpPr/>
          <p:nvPr/>
        </p:nvSpPr>
        <p:spPr>
          <a:xfrm>
            <a:off x="7356647" y="1400319"/>
            <a:ext cx="576349" cy="315884"/>
          </a:xfrm>
          <a:prstGeom prst="roundRect">
            <a:avLst/>
          </a:prstGeom>
          <a:solidFill>
            <a:srgbClr val="00AEC6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/>
            <a:r>
              <a:rPr lang="en-GB" sz="900" b="1" dirty="0">
                <a:solidFill>
                  <a:sysClr val="window" lastClr="FFFFFF"/>
                </a:solidFill>
              </a:rPr>
              <a:t>DfT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F775422-B11F-CE2F-BA62-3CAC14BB728D}"/>
              </a:ext>
            </a:extLst>
          </p:cNvPr>
          <p:cNvCxnSpPr>
            <a:cxnSpLocks/>
          </p:cNvCxnSpPr>
          <p:nvPr/>
        </p:nvCxnSpPr>
        <p:spPr>
          <a:xfrm flipH="1">
            <a:off x="5362113" y="1651247"/>
            <a:ext cx="1580225" cy="12073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979BF58-304A-EFA0-F4A4-202727B60443}"/>
              </a:ext>
            </a:extLst>
          </p:cNvPr>
          <p:cNvCxnSpPr>
            <a:cxnSpLocks/>
          </p:cNvCxnSpPr>
          <p:nvPr/>
        </p:nvCxnSpPr>
        <p:spPr>
          <a:xfrm>
            <a:off x="8280530" y="1651247"/>
            <a:ext cx="1653583" cy="12073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3930E4E-7B97-8374-6120-CD3805B1D6EF}"/>
              </a:ext>
            </a:extLst>
          </p:cNvPr>
          <p:cNvCxnSpPr/>
          <p:nvPr/>
        </p:nvCxnSpPr>
        <p:spPr>
          <a:xfrm>
            <a:off x="5601810" y="3428999"/>
            <a:ext cx="49419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718C53B-D8C2-5C45-D0BC-679435C6C8BD}"/>
              </a:ext>
            </a:extLst>
          </p:cNvPr>
          <p:cNvCxnSpPr>
            <a:cxnSpLocks/>
          </p:cNvCxnSpPr>
          <p:nvPr/>
        </p:nvCxnSpPr>
        <p:spPr>
          <a:xfrm>
            <a:off x="9197266" y="3457850"/>
            <a:ext cx="47051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2C5F3B-15B2-6C5D-F04A-486CAFC84954}"/>
              </a:ext>
            </a:extLst>
          </p:cNvPr>
          <p:cNvCxnSpPr>
            <a:cxnSpLocks/>
          </p:cNvCxnSpPr>
          <p:nvPr/>
        </p:nvCxnSpPr>
        <p:spPr>
          <a:xfrm>
            <a:off x="7644821" y="4559623"/>
            <a:ext cx="0" cy="29646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5A838C8-996E-BEB3-BEAC-C45A88E5C673}"/>
              </a:ext>
            </a:extLst>
          </p:cNvPr>
          <p:cNvCxnSpPr/>
          <p:nvPr/>
        </p:nvCxnSpPr>
        <p:spPr>
          <a:xfrm>
            <a:off x="7644821" y="1997476"/>
            <a:ext cx="0" cy="37286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2831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ED6924E-C366-6011-D506-6242E9DAA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540" y="6183355"/>
            <a:ext cx="1212110" cy="5085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350CF98-7BB9-31DD-1894-C8B85BEC97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63" y="-470677"/>
            <a:ext cx="4236974" cy="2207187"/>
          </a:xfrm>
        </p:spPr>
        <p:txBody>
          <a:bodyPr/>
          <a:lstStyle/>
          <a:p>
            <a:pPr lvl="0"/>
            <a:r>
              <a:rPr lang="en-US" b="1" dirty="0">
                <a:latin typeface="+mn-lt"/>
              </a:rPr>
              <a:t>   ONE voice</a:t>
            </a:r>
          </a:p>
        </p:txBody>
      </p:sp>
      <p:pic>
        <p:nvPicPr>
          <p:cNvPr id="8" name="Graphic 7" descr="Megaphone outline">
            <a:extLst>
              <a:ext uri="{FF2B5EF4-FFF2-40B4-BE49-F238E27FC236}">
                <a16:creationId xmlns:a16="http://schemas.microsoft.com/office/drawing/2014/main" id="{881B80F1-EA68-9A72-86F5-A95F64426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61126" y="-694748"/>
            <a:ext cx="11461072" cy="7739356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D83587D0-057A-1F0F-FAA7-42D7868F22B0}"/>
              </a:ext>
            </a:extLst>
          </p:cNvPr>
          <p:cNvSpPr txBox="1"/>
          <p:nvPr/>
        </p:nvSpPr>
        <p:spPr>
          <a:xfrm>
            <a:off x="479666" y="1528479"/>
            <a:ext cx="3283246" cy="30623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dirty="0">
                <a:solidFill>
                  <a:srgbClr val="FFFFFF"/>
                </a:solidFill>
                <a:latin typeface="Calibri"/>
              </a:rPr>
              <a:t>At the MNTB, supported by renowned </a:t>
            </a:r>
            <a:r>
              <a:rPr lang="en-GB" sz="2400" b="1" dirty="0">
                <a:solidFill>
                  <a:srgbClr val="002060"/>
                </a:solidFill>
                <a:latin typeface="Calibri"/>
              </a:rPr>
              <a:t>industry experts</a:t>
            </a:r>
            <a:r>
              <a:rPr lang="en-GB" sz="2400" dirty="0">
                <a:solidFill>
                  <a:srgbClr val="FFFFFF"/>
                </a:solidFill>
                <a:latin typeface="Calibri"/>
              </a:rPr>
              <a:t>, we speak with one authoritative voice across the industry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995EF9FD-1B89-22B6-F4D5-547A1F1CEA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9323" y="2867223"/>
            <a:ext cx="1131268" cy="5260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44DC20EB-7383-FC63-214A-ED320C0CA8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4261" y="3988749"/>
            <a:ext cx="968168" cy="5792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FF7CEA4D-0AED-DCF0-AF1F-3E0E17F095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6577" y="1209468"/>
            <a:ext cx="791182" cy="5330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5EB5EDA5-FFE5-F3BE-178D-77F1132CB8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2245" y="3513791"/>
            <a:ext cx="1279342" cy="39535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F805F0E1-DE0D-7289-155A-977F97FD44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6204" y="3489149"/>
            <a:ext cx="1334965" cy="3692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22">
            <a:extLst>
              <a:ext uri="{FF2B5EF4-FFF2-40B4-BE49-F238E27FC236}">
                <a16:creationId xmlns:a16="http://schemas.microsoft.com/office/drawing/2014/main" id="{70DE8933-2E77-3455-0154-BE681EB34E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23459" y="2293541"/>
            <a:ext cx="665843" cy="71577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30">
            <a:extLst>
              <a:ext uri="{FF2B5EF4-FFF2-40B4-BE49-F238E27FC236}">
                <a16:creationId xmlns:a16="http://schemas.microsoft.com/office/drawing/2014/main" id="{DA67548C-AB39-4933-9D50-D007493B4B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9161" y="2990752"/>
            <a:ext cx="1516657" cy="33961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Picture 32">
            <a:extLst>
              <a:ext uri="{FF2B5EF4-FFF2-40B4-BE49-F238E27FC236}">
                <a16:creationId xmlns:a16="http://schemas.microsoft.com/office/drawing/2014/main" id="{AAAD59D9-81BF-D233-3995-742F6A1B57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10446" y="2293541"/>
            <a:ext cx="962432" cy="40476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36">
            <a:extLst>
              <a:ext uri="{FF2B5EF4-FFF2-40B4-BE49-F238E27FC236}">
                <a16:creationId xmlns:a16="http://schemas.microsoft.com/office/drawing/2014/main" id="{06E78562-5444-B9F4-8DEA-27CDBF8FBF7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35264" y="2315767"/>
            <a:ext cx="910509" cy="6139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38">
            <a:extLst>
              <a:ext uri="{FF2B5EF4-FFF2-40B4-BE49-F238E27FC236}">
                <a16:creationId xmlns:a16="http://schemas.microsoft.com/office/drawing/2014/main" id="{F9A98327-E066-05E9-AD31-6647EABBDEF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81798" y="3490445"/>
            <a:ext cx="965690" cy="4621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40">
            <a:extLst>
              <a:ext uri="{FF2B5EF4-FFF2-40B4-BE49-F238E27FC236}">
                <a16:creationId xmlns:a16="http://schemas.microsoft.com/office/drawing/2014/main" id="{8BC2805F-FAF3-5714-6BAC-D9F9E860FAD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79136" y="4071876"/>
            <a:ext cx="1273912" cy="44759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1" name="Picture 42">
            <a:extLst>
              <a:ext uri="{FF2B5EF4-FFF2-40B4-BE49-F238E27FC236}">
                <a16:creationId xmlns:a16="http://schemas.microsoft.com/office/drawing/2014/main" id="{ACE34FEA-717F-56DA-E91C-D73B7F42B63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92443" y="1815601"/>
            <a:ext cx="940786" cy="42871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2" name="Picture 44">
            <a:extLst>
              <a:ext uri="{FF2B5EF4-FFF2-40B4-BE49-F238E27FC236}">
                <a16:creationId xmlns:a16="http://schemas.microsoft.com/office/drawing/2014/main" id="{1D6B9FDC-4A4B-197F-5E6D-00FA89FF4D1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54517" y="1809372"/>
            <a:ext cx="1049840" cy="3715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F9804F7-3DF5-AEB5-228C-769392A89B4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93626" y="4060579"/>
            <a:ext cx="1241006" cy="435585"/>
          </a:xfrm>
          <a:prstGeom prst="rect">
            <a:avLst/>
          </a:prstGeom>
        </p:spPr>
      </p:pic>
      <p:pic>
        <p:nvPicPr>
          <p:cNvPr id="2" name="Picture 28">
            <a:extLst>
              <a:ext uri="{FF2B5EF4-FFF2-40B4-BE49-F238E27FC236}">
                <a16:creationId xmlns:a16="http://schemas.microsoft.com/office/drawing/2014/main" id="{6649AD46-6E8D-096A-BF82-F5660BB818B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85813" y="4649377"/>
            <a:ext cx="1486730" cy="33961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2541B0-F6B7-7CCC-0E23-2D04255B16D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41229" y="3220597"/>
            <a:ext cx="1046201" cy="466182"/>
          </a:xfrm>
          <a:prstGeom prst="rect">
            <a:avLst/>
          </a:prstGeom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B281A2A0-016B-FB8D-E6B2-C40897DE61F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968678" y="3952600"/>
            <a:ext cx="1334966" cy="36427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3" name="Picture 28">
            <a:extLst>
              <a:ext uri="{FF2B5EF4-FFF2-40B4-BE49-F238E27FC236}">
                <a16:creationId xmlns:a16="http://schemas.microsoft.com/office/drawing/2014/main" id="{20275AB7-F02C-9F47-4806-817CAEDACBD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749103" y="3089621"/>
            <a:ext cx="913556" cy="72813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723405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id="{E6BB2687-D548-C72B-4AF6-C9EB0502D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1780" y="6220114"/>
            <a:ext cx="1212110" cy="508598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3" name="Straight Connector 5">
            <a:extLst>
              <a:ext uri="{FF2B5EF4-FFF2-40B4-BE49-F238E27FC236}">
                <a16:creationId xmlns:a16="http://schemas.microsoft.com/office/drawing/2014/main" id="{1E8DE263-3DF9-1447-8FE8-6B2638C0383C}"/>
              </a:ext>
            </a:extLst>
          </p:cNvPr>
          <p:cNvCxnSpPr/>
          <p:nvPr/>
        </p:nvCxnSpPr>
        <p:spPr>
          <a:xfrm>
            <a:off x="0" y="2961284"/>
            <a:ext cx="12191996" cy="0"/>
          </a:xfrm>
          <a:prstGeom prst="straightConnector1">
            <a:avLst/>
          </a:prstGeom>
          <a:noFill/>
          <a:ln w="28575" cap="flat">
            <a:solidFill>
              <a:srgbClr val="FFFFFF"/>
            </a:solidFill>
            <a:prstDash val="solid"/>
            <a:miter/>
          </a:ln>
        </p:spPr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FD435051-7CA3-8461-55ED-C13E2F743B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235" y="2078294"/>
            <a:ext cx="11461610" cy="938723"/>
          </a:xfrm>
        </p:spPr>
        <p:txBody>
          <a:bodyPr>
            <a:spAutoFit/>
          </a:bodyPr>
          <a:lstStyle/>
          <a:p>
            <a:pPr lvl="0" defTabSz="914400">
              <a:spcAft>
                <a:spcPts val="310"/>
              </a:spcAft>
            </a:pPr>
            <a:r>
              <a:rPr lang="en-GB" sz="5500" b="1" dirty="0">
                <a:latin typeface="Calibri" pitchFamily="34"/>
                <a:cs typeface="Calibri" pitchFamily="34"/>
              </a:rPr>
              <a:t>The 2023-2028 Strategy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C267BC-432E-81B2-2229-C4CDA0F22032}"/>
              </a:ext>
            </a:extLst>
          </p:cNvPr>
          <p:cNvSpPr txBox="1"/>
          <p:nvPr/>
        </p:nvSpPr>
        <p:spPr>
          <a:xfrm>
            <a:off x="575996" y="3495148"/>
            <a:ext cx="1091183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200" b="1" dirty="0">
                <a:solidFill>
                  <a:srgbClr val="002060"/>
                </a:solidFill>
              </a:rPr>
              <a:t>Our purpose is to </a:t>
            </a:r>
            <a:r>
              <a:rPr lang="en-GB" sz="4200" b="1" i="0" u="none" strike="noStrike" kern="1200" cap="none" spc="0" baseline="0" dirty="0">
                <a:solidFill>
                  <a:srgbClr val="002060"/>
                </a:solidFill>
                <a:uFillTx/>
              </a:rPr>
              <a:t>be the maritime industry’s authoritative voice on all aspects of seafarer training and education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Logo&#10;&#10;Description automatically generated">
            <a:extLst>
              <a:ext uri="{FF2B5EF4-FFF2-40B4-BE49-F238E27FC236}">
                <a16:creationId xmlns:a16="http://schemas.microsoft.com/office/drawing/2014/main" id="{3DD4C1E4-DBA4-198F-E259-7803CF30D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540" y="6183355"/>
            <a:ext cx="1212110" cy="5085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87EBA93-2813-8EE4-BC4D-CF8F646AAE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62698" y="-97871"/>
            <a:ext cx="8196096" cy="2207187"/>
          </a:xfrm>
        </p:spPr>
        <p:txBody>
          <a:bodyPr/>
          <a:lstStyle/>
          <a:p>
            <a:pPr lvl="0"/>
            <a:r>
              <a:rPr lang="en-US" b="1" dirty="0"/>
              <a:t>   </a:t>
            </a:r>
            <a:r>
              <a:rPr lang="en-US" b="1" dirty="0">
                <a:latin typeface="+mn-lt"/>
              </a:rPr>
              <a:t>DELIVERING ON OUR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    purpose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314E8B6-A739-BEEC-B80D-8039D229E6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1162347"/>
              </p:ext>
            </p:extLst>
          </p:nvPr>
        </p:nvGraphicFramePr>
        <p:xfrm>
          <a:off x="2842953" y="1446416"/>
          <a:ext cx="5890952" cy="4028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F969B1C-03AF-00E2-273A-642044282034}"/>
              </a:ext>
            </a:extLst>
          </p:cNvPr>
          <p:cNvSpPr txBox="1"/>
          <p:nvPr/>
        </p:nvSpPr>
        <p:spPr>
          <a:xfrm>
            <a:off x="8177360" y="2761481"/>
            <a:ext cx="33270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0" i="0" u="none" strike="noStrike" kern="1200" cap="none" spc="0" baseline="0" dirty="0">
                <a:solidFill>
                  <a:srgbClr val="FFFFFF"/>
                </a:solidFill>
                <a:uFillTx/>
              </a:rPr>
              <a:t>Accountable</a:t>
            </a:r>
          </a:p>
          <a:p>
            <a:pPr marL="457200" marR="0" lvl="0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0" i="0" u="none" strike="noStrike" kern="1200" cap="none" spc="0" baseline="0" dirty="0">
                <a:solidFill>
                  <a:srgbClr val="FFFFFF"/>
                </a:solidFill>
                <a:uFillTx/>
              </a:rPr>
              <a:t>Innovative</a:t>
            </a:r>
          </a:p>
          <a:p>
            <a:pPr marL="457200" marR="0" lvl="0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0" i="0" u="none" strike="noStrike" kern="0" cap="none" spc="0" baseline="0" dirty="0">
                <a:solidFill>
                  <a:srgbClr val="FFFFFF"/>
                </a:solidFill>
                <a:uFillTx/>
              </a:rPr>
              <a:t>Collaborative</a:t>
            </a:r>
            <a:endParaRPr lang="en-GB" b="0" i="0" u="none" strike="noStrike" kern="1200" cap="none" spc="0" baseline="0" dirty="0">
              <a:solidFill>
                <a:srgbClr val="FFFFFF"/>
              </a:solidFill>
              <a:uFillTx/>
            </a:endParaRPr>
          </a:p>
          <a:p>
            <a:pPr marL="457200" marR="0" lvl="0" indent="-4572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0" i="0" u="none" strike="noStrike" kern="1200" cap="none" spc="0" baseline="0" dirty="0">
                <a:solidFill>
                  <a:srgbClr val="FFFFFF"/>
                </a:solidFill>
                <a:uFillTx/>
              </a:rPr>
              <a:t>Caring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C1ED8A-DBC1-AC95-A9A5-7D513DECA6B2}"/>
              </a:ext>
            </a:extLst>
          </p:cNvPr>
          <p:cNvSpPr txBox="1"/>
          <p:nvPr/>
        </p:nvSpPr>
        <p:spPr>
          <a:xfrm>
            <a:off x="7171466" y="1230078"/>
            <a:ext cx="46270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0" i="0" u="none" strike="noStrike" kern="1200" cap="none" spc="0" baseline="0" dirty="0">
                <a:solidFill>
                  <a:srgbClr val="FFFFFF"/>
                </a:solidFill>
                <a:uFillTx/>
              </a:rPr>
              <a:t>To ensure all UK Seafarers are equipped with the appropriate skills to secure a rewarding career in a global </a:t>
            </a:r>
            <a:r>
              <a:rPr lang="en-GB" b="0" i="0" u="none" strike="noStrike" kern="0" cap="none" spc="0" baseline="0" dirty="0">
                <a:solidFill>
                  <a:srgbClr val="FFFFFF"/>
                </a:solidFill>
                <a:uFillTx/>
              </a:rPr>
              <a:t>market</a:t>
            </a:r>
            <a:endParaRPr lang="en-GB" b="0" i="0" u="none" strike="noStrike" kern="1200" cap="none" spc="0" baseline="0" dirty="0">
              <a:solidFill>
                <a:srgbClr val="FFFFFF"/>
              </a:solidFill>
              <a:uFillTx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02DFA4B-81EE-5BE5-2E9C-B4B9D4B7314B}"/>
              </a:ext>
            </a:extLst>
          </p:cNvPr>
          <p:cNvCxnSpPr/>
          <p:nvPr/>
        </p:nvCxnSpPr>
        <p:spPr>
          <a:xfrm>
            <a:off x="5802284" y="1446416"/>
            <a:ext cx="126907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89F2C4EA-0FDD-D2BF-CB3D-E68D7235487A}"/>
              </a:ext>
            </a:extLst>
          </p:cNvPr>
          <p:cNvCxnSpPr>
            <a:cxnSpLocks/>
          </p:cNvCxnSpPr>
          <p:nvPr/>
        </p:nvCxnSpPr>
        <p:spPr>
          <a:xfrm rot="10800000">
            <a:off x="2298384" y="4166915"/>
            <a:ext cx="1455425" cy="1308401"/>
          </a:xfrm>
          <a:prstGeom prst="bentConnector2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7AA1D80-C399-42E0-2096-8B1F31771E68}"/>
              </a:ext>
            </a:extLst>
          </p:cNvPr>
          <p:cNvSpPr txBox="1"/>
          <p:nvPr/>
        </p:nvSpPr>
        <p:spPr>
          <a:xfrm>
            <a:off x="687558" y="2002488"/>
            <a:ext cx="384063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dirty="0">
                <a:solidFill>
                  <a:srgbClr val="FFFFFF"/>
                </a:solidFill>
              </a:rPr>
              <a:t>Inspire, attract, retain the seafarer workforce of the future</a:t>
            </a:r>
          </a:p>
          <a:p>
            <a:pPr marL="285750" indent="-285750">
              <a:buFont typeface="Wingdings" panose="05000000000000000000" pitchFamily="2" charset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dirty="0">
                <a:solidFill>
                  <a:srgbClr val="FFFFFF"/>
                </a:solidFill>
              </a:rPr>
              <a:t>Collaborate with one voice on  seafarer skills needs</a:t>
            </a:r>
          </a:p>
          <a:p>
            <a:pPr marL="285750" marR="0" lvl="0" indent="-28575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dirty="0">
                <a:solidFill>
                  <a:srgbClr val="FFFFFF"/>
                </a:solidFill>
              </a:rPr>
              <a:t>Keep pace with technological change to ensure seafarer skills remain relevant and future proof</a:t>
            </a:r>
          </a:p>
          <a:p>
            <a:pPr marL="285750" indent="-285750">
              <a:buFont typeface="Wingdings" panose="05000000000000000000" pitchFamily="2" charset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285750" marR="0" lvl="0" indent="-28575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7612B041-F924-A8B6-C1C3-2C4308DB685A}"/>
              </a:ext>
            </a:extLst>
          </p:cNvPr>
          <p:cNvCxnSpPr>
            <a:cxnSpLocks/>
          </p:cNvCxnSpPr>
          <p:nvPr/>
        </p:nvCxnSpPr>
        <p:spPr>
          <a:xfrm flipV="1">
            <a:off x="7796566" y="4166915"/>
            <a:ext cx="1812947" cy="1299928"/>
          </a:xfrm>
          <a:prstGeom prst="bentConnector3">
            <a:avLst>
              <a:gd name="adj1" fmla="val 100132"/>
            </a:avLst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id="{E6BB2687-D548-C72B-4AF6-C9EB0502D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9237" y="6141488"/>
            <a:ext cx="1212110" cy="5085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FC60F924-EACC-7574-D1CA-31694787A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583" y="1573092"/>
            <a:ext cx="677480" cy="67849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txBody>
          <a:bodyPr vert="horz" wrap="square" lIns="142707" tIns="71353" rIns="142707" bIns="71353" numCol="1" anchor="t" anchorCtr="0" compatLnSpc="1">
            <a:prstTxWarp prst="textNoShape">
              <a:avLst/>
            </a:prstTxWarp>
          </a:bodyPr>
          <a:lstStyle/>
          <a:p>
            <a:pPr defTabSz="1087672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2C5E36F-EA3C-E29F-C5B8-8C3435F9D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7997" y="1573092"/>
            <a:ext cx="677480" cy="67849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txBody>
          <a:bodyPr vert="horz" wrap="square" lIns="142707" tIns="71353" rIns="142707" bIns="71353" numCol="1" anchor="t" anchorCtr="0" compatLnSpc="1">
            <a:prstTxWarp prst="textNoShape">
              <a:avLst/>
            </a:prstTxWarp>
          </a:bodyPr>
          <a:lstStyle/>
          <a:p>
            <a:pPr defTabSz="1087672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18FA5D6-BF04-E549-A3D4-C7C51F9BB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583" y="4862833"/>
            <a:ext cx="677480" cy="67849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txBody>
          <a:bodyPr vert="horz" wrap="square" lIns="142707" tIns="71353" rIns="142707" bIns="71353" numCol="1" anchor="t" anchorCtr="0" compatLnSpc="1">
            <a:prstTxWarp prst="textNoShape">
              <a:avLst/>
            </a:prstTxWarp>
          </a:bodyPr>
          <a:lstStyle/>
          <a:p>
            <a:pPr defTabSz="1087672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5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1906E91-90FB-1E9D-F19E-8693B5DBE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583" y="3093669"/>
            <a:ext cx="677480" cy="67849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txBody>
          <a:bodyPr vert="horz" wrap="square" lIns="142707" tIns="71353" rIns="142707" bIns="71353" numCol="1" anchor="t" anchorCtr="0" compatLnSpc="1">
            <a:prstTxWarp prst="textNoShape">
              <a:avLst/>
            </a:prstTxWarp>
          </a:bodyPr>
          <a:lstStyle/>
          <a:p>
            <a:pPr defTabSz="1087672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FF2B450-EE1F-9BD7-414C-4372B9E75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794" y="3093669"/>
            <a:ext cx="677480" cy="67849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txBody>
          <a:bodyPr vert="horz" wrap="square" lIns="142707" tIns="71353" rIns="142707" bIns="71353" numCol="1" anchor="t" anchorCtr="0" compatLnSpc="1">
            <a:prstTxWarp prst="textNoShape">
              <a:avLst/>
            </a:prstTxWarp>
          </a:bodyPr>
          <a:lstStyle/>
          <a:p>
            <a:pPr defTabSz="1087672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CCAA833-8A35-8EA6-4238-382B4F8EF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7997" y="4941159"/>
            <a:ext cx="677480" cy="67849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txBody>
          <a:bodyPr vert="horz" wrap="square" lIns="142707" tIns="71353" rIns="142707" bIns="71353" numCol="1" anchor="t" anchorCtr="0" compatLnSpc="1">
            <a:prstTxWarp prst="textNoShape">
              <a:avLst/>
            </a:prstTxWarp>
          </a:bodyPr>
          <a:lstStyle/>
          <a:p>
            <a:pPr defTabSz="1087672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F78079-9C4B-0017-F47E-10A7BF78FDF1}"/>
              </a:ext>
            </a:extLst>
          </p:cNvPr>
          <p:cNvSpPr txBox="1"/>
          <p:nvPr/>
        </p:nvSpPr>
        <p:spPr>
          <a:xfrm>
            <a:off x="2410241" y="1573092"/>
            <a:ext cx="3250277" cy="1264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i="0" u="none" strike="noStrike" kern="0" cap="none" spc="0" baseline="0" dirty="0">
                <a:solidFill>
                  <a:srgbClr val="F2F2F2"/>
                </a:solidFill>
                <a:uFillTx/>
                <a:cs typeface="Times New Roman" pitchFamily="18"/>
              </a:rPr>
              <a:t>Ensure challenges relating to seafarer training and education,  retention and recruitment are addressed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DE1B64-DBFB-8793-42AF-B6C3D452BBD3}"/>
              </a:ext>
            </a:extLst>
          </p:cNvPr>
          <p:cNvSpPr txBox="1"/>
          <p:nvPr/>
        </p:nvSpPr>
        <p:spPr>
          <a:xfrm>
            <a:off x="6509580" y="1573092"/>
            <a:ext cx="2810512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kern="0" dirty="0">
                <a:solidFill>
                  <a:srgbClr val="F2F2F2"/>
                </a:solidFill>
                <a:cs typeface="Times New Roman" pitchFamily="18"/>
              </a:rPr>
              <a:t>Ensure seafarer training and education remains relevant and future proof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AB14DFC-2C2F-FDE5-5ECC-2809429FE35F}"/>
              </a:ext>
            </a:extLst>
          </p:cNvPr>
          <p:cNvSpPr txBox="1"/>
          <p:nvPr/>
        </p:nvSpPr>
        <p:spPr>
          <a:xfrm>
            <a:off x="2431011" y="4816890"/>
            <a:ext cx="2370525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kern="0" dirty="0">
                <a:solidFill>
                  <a:srgbClr val="F2F2F2"/>
                </a:solidFill>
                <a:cs typeface="Times New Roman" pitchFamily="18"/>
              </a:rPr>
              <a:t>Accurately capture industry data to inform MNTB work streams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0612F65-8869-6A85-7FE8-1DB532CDC2AE}"/>
              </a:ext>
            </a:extLst>
          </p:cNvPr>
          <p:cNvSpPr txBox="1"/>
          <p:nvPr/>
        </p:nvSpPr>
        <p:spPr>
          <a:xfrm>
            <a:off x="2410241" y="3093669"/>
            <a:ext cx="3044548" cy="1561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kern="0" dirty="0">
                <a:solidFill>
                  <a:srgbClr val="F2F2F2"/>
                </a:solidFill>
                <a:cs typeface="Times New Roman" pitchFamily="18"/>
              </a:rPr>
              <a:t>Work closely with the Government to ensure we can retain and improve incentives for seafarer training and education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3B2F5A-A632-4D19-529C-E7342AB47E3C}"/>
              </a:ext>
            </a:extLst>
          </p:cNvPr>
          <p:cNvSpPr txBox="1"/>
          <p:nvPr/>
        </p:nvSpPr>
        <p:spPr>
          <a:xfrm>
            <a:off x="6541452" y="3078057"/>
            <a:ext cx="2509046" cy="1561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kern="0" dirty="0">
                <a:solidFill>
                  <a:srgbClr val="F2F2F2"/>
                </a:solidFill>
                <a:cs typeface="Times New Roman" pitchFamily="18"/>
              </a:rPr>
              <a:t>Work closely with industry to influence the number of people choosing a career in maritime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3C1FFF8-4088-0F94-3970-57315FF38B48}"/>
              </a:ext>
            </a:extLst>
          </p:cNvPr>
          <p:cNvSpPr txBox="1"/>
          <p:nvPr/>
        </p:nvSpPr>
        <p:spPr>
          <a:xfrm>
            <a:off x="6594760" y="4941159"/>
            <a:ext cx="21474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kern="0" dirty="0">
                <a:solidFill>
                  <a:srgbClr val="F2F2F2"/>
                </a:solidFill>
                <a:cs typeface="Times New Roman" pitchFamily="18"/>
              </a:rPr>
              <a:t>Ensure industry is kept up to date with the work of the MNTB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EE2D746-5DCA-72F5-F4DE-8D860DE320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08940" y="192507"/>
            <a:ext cx="8196096" cy="955078"/>
          </a:xfrm>
        </p:spPr>
        <p:txBody>
          <a:bodyPr>
            <a:normAutofit fontScale="90000"/>
          </a:bodyPr>
          <a:lstStyle/>
          <a:p>
            <a:pPr lvl="0"/>
            <a:r>
              <a:rPr lang="en-US" b="1" dirty="0">
                <a:solidFill>
                  <a:srgbClr val="002060"/>
                </a:solidFill>
              </a:rPr>
              <a:t>   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Our 5-year delivery</a:t>
            </a:r>
            <a:br>
              <a:rPr lang="en-US" b="1" dirty="0">
                <a:solidFill>
                  <a:schemeClr val="bg1"/>
                </a:solidFill>
                <a:latin typeface="+mn-lt"/>
              </a:rPr>
            </a:br>
            <a:r>
              <a:rPr lang="en-US" b="1" dirty="0">
                <a:solidFill>
                  <a:schemeClr val="bg1"/>
                </a:solidFill>
                <a:latin typeface="+mn-lt"/>
              </a:rPr>
              <a:t>    objectives</a:t>
            </a:r>
          </a:p>
        </p:txBody>
      </p:sp>
      <p:pic>
        <p:nvPicPr>
          <p:cNvPr id="7" name="Graphic 6" descr="Bullseye with solid fill">
            <a:extLst>
              <a:ext uri="{FF2B5EF4-FFF2-40B4-BE49-F238E27FC236}">
                <a16:creationId xmlns:a16="http://schemas.microsoft.com/office/drawing/2014/main" id="{5ECB7AD3-F2EC-BE59-10B1-5044B78E6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93379" y="192507"/>
            <a:ext cx="2120991" cy="212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96937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2da5087e-d24b-49e4-af95-8c9cc47393ed">J55T2NYD7E5A-150681789-70670</_dlc_DocId>
    <_dlc_DocIdUrl xmlns="2da5087e-d24b-49e4-af95-8c9cc47393ed">
      <Url>https://ukchamberofshipping.sharepoint.com/sites/UKCoSMNTB/_layouts/15/DocIdRedir.aspx?ID=J55T2NYD7E5A-150681789-70670</Url>
      <Description>J55T2NYD7E5A-150681789-70670</Description>
    </_dlc_DocIdUrl>
    <lcf76f155ced4ddcb4097134ff3c332f xmlns="7d6a91cd-fb41-4aed-acfc-2d55e3ea4ac0">
      <Terms xmlns="http://schemas.microsoft.com/office/infopath/2007/PartnerControls"/>
    </lcf76f155ced4ddcb4097134ff3c332f>
    <TaxCatchAll xmlns="2da5087e-d24b-49e4-af95-8c9cc47393e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03D1050B44174FAC74ED7442227234" ma:contentTypeVersion="15" ma:contentTypeDescription="Create a new document." ma:contentTypeScope="" ma:versionID="55c1d73397b9c39471d31af18abb17cb">
  <xsd:schema xmlns:xsd="http://www.w3.org/2001/XMLSchema" xmlns:xs="http://www.w3.org/2001/XMLSchema" xmlns:p="http://schemas.microsoft.com/office/2006/metadata/properties" xmlns:ns2="2da5087e-d24b-49e4-af95-8c9cc47393ed" xmlns:ns3="7d6a91cd-fb41-4aed-acfc-2d55e3ea4ac0" targetNamespace="http://schemas.microsoft.com/office/2006/metadata/properties" ma:root="true" ma:fieldsID="e10564f4023d360f9db943ca2edebd9f" ns2:_="" ns3:_="">
    <xsd:import namespace="2da5087e-d24b-49e4-af95-8c9cc47393ed"/>
    <xsd:import namespace="7d6a91cd-fb41-4aed-acfc-2d55e3ea4ac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lcf76f155ced4ddcb4097134ff3c332f" minOccurs="0"/>
                <xsd:element ref="ns2:TaxCatchAll" minOccurs="0"/>
                <xsd:element ref="ns3:MediaServiceLocatio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a5087e-d24b-49e4-af95-8c9cc47393e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3" nillable="true" ma:displayName="Taxonomy Catch All Column" ma:hidden="true" ma:list="{5dcd5f16-97db-4ef2-8a67-0993e628e9bb}" ma:internalName="TaxCatchAll" ma:showField="CatchAllData" ma:web="2da5087e-d24b-49e4-af95-8c9cc47393e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6a91cd-fb41-4aed-acfc-2d55e3ea4a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649afbe-035c-4ce0-a686-9836df310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64310760-4AB1-49D3-AF30-1160D734850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8F23074-DFDF-46EF-A66B-6A7970EC42EE}">
  <ds:schemaRefs>
    <ds:schemaRef ds:uri="http://schemas.microsoft.com/office/2006/metadata/properties"/>
    <ds:schemaRef ds:uri="http://schemas.microsoft.com/office/infopath/2007/PartnerControls"/>
    <ds:schemaRef ds:uri="2da5087e-d24b-49e4-af95-8c9cc47393ed"/>
    <ds:schemaRef ds:uri="7d6a91cd-fb41-4aed-acfc-2d55e3ea4ac0"/>
  </ds:schemaRefs>
</ds:datastoreItem>
</file>

<file path=customXml/itemProps3.xml><?xml version="1.0" encoding="utf-8"?>
<ds:datastoreItem xmlns:ds="http://schemas.openxmlformats.org/officeDocument/2006/customXml" ds:itemID="{81345F66-9964-4AFF-8A1D-862166746D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a5087e-d24b-49e4-af95-8c9cc47393ed"/>
    <ds:schemaRef ds:uri="7d6a91cd-fb41-4aed-acfc-2d55e3ea4a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6D04122F-9DD0-4F4C-BD29-4FCC72031F75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86315</TotalTime>
  <Words>1382</Words>
  <Application>Microsoft Office PowerPoint</Application>
  <PresentationFormat>Widescreen</PresentationFormat>
  <Paragraphs>150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(Body)</vt:lpstr>
      <vt:lpstr>Century Gothic</vt:lpstr>
      <vt:lpstr>Wingdings</vt:lpstr>
      <vt:lpstr>Wingdings 3</vt:lpstr>
      <vt:lpstr>Slice</vt:lpstr>
      <vt:lpstr>DRIVING strategic change </vt:lpstr>
      <vt:lpstr>   Our History</vt:lpstr>
      <vt:lpstr>   OUR OPPORTUNITY   TO drive CHANGE</vt:lpstr>
      <vt:lpstr>   The headwinds  we face</vt:lpstr>
      <vt:lpstr>   Our KEY     RELATIONSHIPS</vt:lpstr>
      <vt:lpstr>   ONE voice</vt:lpstr>
      <vt:lpstr>The 2023-2028 Strategy </vt:lpstr>
      <vt:lpstr>   DELIVERING ON OUR     purpose</vt:lpstr>
      <vt:lpstr>   Our 5-year delivery     objectives</vt:lpstr>
      <vt:lpstr>   Meeting our      objectives means that…</vt:lpstr>
      <vt:lpstr>   Bringing meaning to our purpose</vt:lpstr>
      <vt:lpstr>Governing our strategy</vt:lpstr>
      <vt:lpstr>   OUR      STRUCTURE</vt:lpstr>
      <vt:lpstr>supporting OUR STRATEGY </vt:lpstr>
      <vt:lpstr>OUR SKILLS knowledge and experience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Kathryn Neilson</dc:creator>
  <cp:lastModifiedBy>Kathryn Neilson</cp:lastModifiedBy>
  <cp:revision>236</cp:revision>
  <dcterms:created xsi:type="dcterms:W3CDTF">2022-10-27T19:39:56Z</dcterms:created>
  <dcterms:modified xsi:type="dcterms:W3CDTF">2023-08-04T12:48:11Z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72706b8-be41-4843-aa6d-bc266b5d5d18_Enabled">
    <vt:lpwstr>true</vt:lpwstr>
  </property>
  <property fmtid="{D5CDD505-2E9C-101B-9397-08002B2CF9AE}" pid="3" name="MSIP_Label_a72706b8-be41-4843-aa6d-bc266b5d5d18_SetDate">
    <vt:lpwstr>2023-05-10T11:44:21Z</vt:lpwstr>
  </property>
  <property fmtid="{D5CDD505-2E9C-101B-9397-08002B2CF9AE}" pid="4" name="MSIP_Label_a72706b8-be41-4843-aa6d-bc266b5d5d18_Method">
    <vt:lpwstr>Privileged</vt:lpwstr>
  </property>
  <property fmtid="{D5CDD505-2E9C-101B-9397-08002B2CF9AE}" pid="5" name="MSIP_Label_a72706b8-be41-4843-aa6d-bc266b5d5d18_Name">
    <vt:lpwstr>UKI_INTERNAL</vt:lpwstr>
  </property>
  <property fmtid="{D5CDD505-2E9C-101B-9397-08002B2CF9AE}" pid="6" name="MSIP_Label_a72706b8-be41-4843-aa6d-bc266b5d5d18_SiteId">
    <vt:lpwstr>396b38cc-aa65-492b-bb0e-3d94ed25a97b</vt:lpwstr>
  </property>
  <property fmtid="{D5CDD505-2E9C-101B-9397-08002B2CF9AE}" pid="7" name="MSIP_Label_a72706b8-be41-4843-aa6d-bc266b5d5d18_ActionId">
    <vt:lpwstr>e4b4201d-9aa7-4ab8-b12d-620adf5b0b9e</vt:lpwstr>
  </property>
  <property fmtid="{D5CDD505-2E9C-101B-9397-08002B2CF9AE}" pid="8" name="MSIP_Label_a72706b8-be41-4843-aa6d-bc266b5d5d18_ContentBits">
    <vt:lpwstr>0</vt:lpwstr>
  </property>
  <property fmtid="{D5CDD505-2E9C-101B-9397-08002B2CF9AE}" pid="9" name="ContentTypeId">
    <vt:lpwstr>0x0101001903D1050B44174FAC74ED7442227234</vt:lpwstr>
  </property>
  <property fmtid="{D5CDD505-2E9C-101B-9397-08002B2CF9AE}" pid="10" name="_dlc_DocIdItemGuid">
    <vt:lpwstr>62550b17-7ea9-4550-bb11-f60df5e7816f</vt:lpwstr>
  </property>
  <property fmtid="{D5CDD505-2E9C-101B-9397-08002B2CF9AE}" pid="11" name="MediaServiceImageTags">
    <vt:lpwstr/>
  </property>
</Properties>
</file>